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aleway SemiBold"/>
      <p:regular r:id="rId48"/>
      <p:bold r:id="rId49"/>
      <p:italic r:id="rId50"/>
      <p:boldItalic r:id="rId51"/>
    </p:embeddedFont>
    <p:embeddedFont>
      <p:font typeface="Nunito"/>
      <p:regular r:id="rId52"/>
      <p:bold r:id="rId53"/>
      <p:italic r:id="rId54"/>
      <p:boldItalic r:id="rId55"/>
    </p:embeddedFont>
    <p:embeddedFont>
      <p:font typeface="Maven Pro"/>
      <p:regular r:id="rId56"/>
      <p:bold r:id="rId57"/>
    </p:embeddedFont>
    <p:embeddedFont>
      <p:font typeface="Radley"/>
      <p:regular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SemiBold-regular.fntdata"/><Relationship Id="rId47" Type="http://schemas.openxmlformats.org/officeDocument/2006/relationships/font" Target="fonts/Raleway-boldItalic.fntdata"/><Relationship Id="rId49" Type="http://schemas.openxmlformats.org/officeDocument/2006/relationships/font" Target="fonts/Raleway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SemiBold-boldItalic.fntdata"/><Relationship Id="rId50" Type="http://schemas.openxmlformats.org/officeDocument/2006/relationships/font" Target="fonts/RalewaySemiBold-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5.xml"/><Relationship Id="rId55" Type="http://schemas.openxmlformats.org/officeDocument/2006/relationships/font" Target="fonts/Nunito-boldItalic.fntdata"/><Relationship Id="rId10" Type="http://schemas.openxmlformats.org/officeDocument/2006/relationships/slide" Target="slides/slide4.xml"/><Relationship Id="rId54" Type="http://schemas.openxmlformats.org/officeDocument/2006/relationships/font" Target="fonts/Nunito-italic.fntdata"/><Relationship Id="rId13" Type="http://schemas.openxmlformats.org/officeDocument/2006/relationships/slide" Target="slides/slide7.xml"/><Relationship Id="rId57" Type="http://schemas.openxmlformats.org/officeDocument/2006/relationships/font" Target="fonts/MavenPro-bold.fntdata"/><Relationship Id="rId12" Type="http://schemas.openxmlformats.org/officeDocument/2006/relationships/slide" Target="slides/slide6.xml"/><Relationship Id="rId56" Type="http://schemas.openxmlformats.org/officeDocument/2006/relationships/font" Target="fonts/MavenPro-regular.fntdata"/><Relationship Id="rId15" Type="http://schemas.openxmlformats.org/officeDocument/2006/relationships/slide" Target="slides/slide9.xml"/><Relationship Id="rId59" Type="http://schemas.openxmlformats.org/officeDocument/2006/relationships/font" Target="fonts/Radley-italic.fntdata"/><Relationship Id="rId14" Type="http://schemas.openxmlformats.org/officeDocument/2006/relationships/slide" Target="slides/slide8.xml"/><Relationship Id="rId58" Type="http://schemas.openxmlformats.org/officeDocument/2006/relationships/font" Target="fonts/Radle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9cc962082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9cc962082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ad1191fd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1ad1191fd8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aced4ea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aced4ea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aced4ea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aced4ea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aced4ea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aced4ea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aced4ea9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aced4ea9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aced4ea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aced4ea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aced4ea9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aced4ea9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aced4ea9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aced4ea9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aced4ea9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1aced4ea9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aced4ea9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aced4ea9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9cc962082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9cc962082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ad1191fd8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1ad1191fd8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ad1191fd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ad1191fd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9ed2594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9ed2594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aced4ea9f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aced4ea9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aced4ea9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aced4ea9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1ad1191fd8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1ad1191fd8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aced4ea9f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aced4ea9f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aced4ea9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aced4ea9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1ad1191fd8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1ad1191fd8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1ad1191fd8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1ad1191fd8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9cc962082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9cc962082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9ed2594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19ed2594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9ed25947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9ed25947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9ed25947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19ed25947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9ed25947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9ed25947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19ed25947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19ed25947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19ed25947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19ed25947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9ed25947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9ed25947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19ed25947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19ed25947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9cc962082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9cc962082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9cc962082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9cc962082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9cc962082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9cc962082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9cc962082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9cc962082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aced4ea9f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aced4ea9f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aced4ea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aced4ea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9" name="Shape 279"/>
        <p:cNvGrpSpPr/>
        <p:nvPr/>
      </p:nvGrpSpPr>
      <p:grpSpPr>
        <a:xfrm>
          <a:off x="0" y="0"/>
          <a:ext cx="0" cy="0"/>
          <a:chOff x="0" y="0"/>
          <a:chExt cx="0" cy="0"/>
        </a:xfrm>
      </p:grpSpPr>
      <p:sp>
        <p:nvSpPr>
          <p:cNvPr id="280" name="Google Shape;280;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81" name="Google Shape;281;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82" name="Google Shape;282;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3" name="Shape 283"/>
        <p:cNvGrpSpPr/>
        <p:nvPr/>
      </p:nvGrpSpPr>
      <p:grpSpPr>
        <a:xfrm>
          <a:off x="0" y="0"/>
          <a:ext cx="0" cy="0"/>
          <a:chOff x="0" y="0"/>
          <a:chExt cx="0" cy="0"/>
        </a:xfrm>
      </p:grpSpPr>
      <p:sp>
        <p:nvSpPr>
          <p:cNvPr id="284" name="Google Shape;284;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85" name="Google Shape;285;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286" name="Google Shape;286;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87" name="Google Shape;287;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88" name="Google Shape;288;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9" name="Shape 289"/>
        <p:cNvGrpSpPr/>
        <p:nvPr/>
      </p:nvGrpSpPr>
      <p:grpSpPr>
        <a:xfrm>
          <a:off x="0" y="0"/>
          <a:ext cx="0" cy="0"/>
          <a:chOff x="0" y="0"/>
          <a:chExt cx="0" cy="0"/>
        </a:xfrm>
      </p:grpSpPr>
      <p:sp>
        <p:nvSpPr>
          <p:cNvPr id="290" name="Google Shape;290;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1" name="Google Shape;291;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92" name="Google Shape;292;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93" name="Google Shape;293;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94" name="Google Shape;294;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5" name="Shape 295"/>
        <p:cNvGrpSpPr/>
        <p:nvPr/>
      </p:nvGrpSpPr>
      <p:grpSpPr>
        <a:xfrm>
          <a:off x="0" y="0"/>
          <a:ext cx="0" cy="0"/>
          <a:chOff x="0" y="0"/>
          <a:chExt cx="0" cy="0"/>
        </a:xfrm>
      </p:grpSpPr>
      <p:sp>
        <p:nvSpPr>
          <p:cNvPr id="296" name="Google Shape;296;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7" name="Google Shape;297;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298" name="Google Shape;298;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99" name="Google Shape;299;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00" name="Google Shape;300;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1" name="Shape 301"/>
        <p:cNvGrpSpPr/>
        <p:nvPr/>
      </p:nvGrpSpPr>
      <p:grpSpPr>
        <a:xfrm>
          <a:off x="0" y="0"/>
          <a:ext cx="0" cy="0"/>
          <a:chOff x="0" y="0"/>
          <a:chExt cx="0" cy="0"/>
        </a:xfrm>
      </p:grpSpPr>
      <p:sp>
        <p:nvSpPr>
          <p:cNvPr id="302" name="Google Shape;302;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03" name="Google Shape;303;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04" name="Google Shape;304;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05" name="Google Shape;305;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06" name="Google Shape;306;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07" name="Google Shape;307;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8" name="Shape 308"/>
        <p:cNvGrpSpPr/>
        <p:nvPr/>
      </p:nvGrpSpPr>
      <p:grpSpPr>
        <a:xfrm>
          <a:off x="0" y="0"/>
          <a:ext cx="0" cy="0"/>
          <a:chOff x="0" y="0"/>
          <a:chExt cx="0" cy="0"/>
        </a:xfrm>
      </p:grpSpPr>
      <p:sp>
        <p:nvSpPr>
          <p:cNvPr id="309" name="Google Shape;309;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10" name="Google Shape;310;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311" name="Google Shape;311;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312" name="Google Shape;312;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313" name="Google Shape;313;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314" name="Google Shape;314;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5" name="Google Shape;315;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6" name="Google Shape;316;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7" name="Shape 317"/>
        <p:cNvGrpSpPr/>
        <p:nvPr/>
      </p:nvGrpSpPr>
      <p:grpSpPr>
        <a:xfrm>
          <a:off x="0" y="0"/>
          <a:ext cx="0" cy="0"/>
          <a:chOff x="0" y="0"/>
          <a:chExt cx="0" cy="0"/>
        </a:xfrm>
      </p:grpSpPr>
      <p:sp>
        <p:nvSpPr>
          <p:cNvPr id="318" name="Google Shape;318;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19" name="Google Shape;319;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0" name="Google Shape;320;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1" name="Google Shape;321;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2" name="Shape 322"/>
        <p:cNvGrpSpPr/>
        <p:nvPr/>
      </p:nvGrpSpPr>
      <p:grpSpPr>
        <a:xfrm>
          <a:off x="0" y="0"/>
          <a:ext cx="0" cy="0"/>
          <a:chOff x="0" y="0"/>
          <a:chExt cx="0" cy="0"/>
        </a:xfrm>
      </p:grpSpPr>
      <p:sp>
        <p:nvSpPr>
          <p:cNvPr id="323" name="Google Shape;323;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24" name="Google Shape;324;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325" name="Google Shape;325;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326" name="Google Shape;326;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7" name="Google Shape;327;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8" name="Google Shape;328;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sp>
        <p:nvSpPr>
          <p:cNvPr id="330" name="Google Shape;330;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31" name="Google Shape;331;p22"/>
          <p:cNvSpPr/>
          <p:nvPr>
            <p:ph idx="2" type="pic"/>
          </p:nvPr>
        </p:nvSpPr>
        <p:spPr>
          <a:xfrm>
            <a:off x="896144" y="306388"/>
            <a:ext cx="2743200" cy="2057400"/>
          </a:xfrm>
          <a:prstGeom prst="rect">
            <a:avLst/>
          </a:prstGeom>
          <a:noFill/>
          <a:ln>
            <a:noFill/>
          </a:ln>
        </p:spPr>
      </p:sp>
      <p:sp>
        <p:nvSpPr>
          <p:cNvPr id="332" name="Google Shape;332;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333" name="Google Shape;333;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34" name="Google Shape;334;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35" name="Google Shape;335;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6" name="Shape 336"/>
        <p:cNvGrpSpPr/>
        <p:nvPr/>
      </p:nvGrpSpPr>
      <p:grpSpPr>
        <a:xfrm>
          <a:off x="0" y="0"/>
          <a:ext cx="0" cy="0"/>
          <a:chOff x="0" y="0"/>
          <a:chExt cx="0" cy="0"/>
        </a:xfrm>
      </p:grpSpPr>
      <p:sp>
        <p:nvSpPr>
          <p:cNvPr id="337" name="Google Shape;337;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38" name="Google Shape;338;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39" name="Google Shape;339;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40" name="Google Shape;340;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41" name="Google Shape;341;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 name="Shape 342"/>
        <p:cNvGrpSpPr/>
        <p:nvPr/>
      </p:nvGrpSpPr>
      <p:grpSpPr>
        <a:xfrm>
          <a:off x="0" y="0"/>
          <a:ext cx="0" cy="0"/>
          <a:chOff x="0" y="0"/>
          <a:chExt cx="0" cy="0"/>
        </a:xfrm>
      </p:grpSpPr>
      <p:sp>
        <p:nvSpPr>
          <p:cNvPr id="343" name="Google Shape;343;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44" name="Google Shape;344;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45" name="Google Shape;345;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46" name="Google Shape;346;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47" name="Google Shape;347;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75082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b="0" sz="1100">
                <a:solidFill>
                  <a:srgbClr val="ECECEC"/>
                </a:solidFill>
                <a:highlight>
                  <a:srgbClr val="2F2F2F"/>
                </a:highlight>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275" name="Google Shape;275;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276" name="Google Shape;276;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277" name="Google Shape;277;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278" name="Google Shape;278;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11" Type="http://schemas.openxmlformats.org/officeDocument/2006/relationships/image" Target="../media/image19.png"/><Relationship Id="rId10" Type="http://schemas.openxmlformats.org/officeDocument/2006/relationships/image" Target="../media/image27.png"/><Relationship Id="rId9" Type="http://schemas.openxmlformats.org/officeDocument/2006/relationships/image" Target="../media/image7.png"/><Relationship Id="rId5" Type="http://schemas.openxmlformats.org/officeDocument/2006/relationships/image" Target="../media/image5.gif"/><Relationship Id="rId6" Type="http://schemas.openxmlformats.org/officeDocument/2006/relationships/image" Target="../media/image21.png"/><Relationship Id="rId7" Type="http://schemas.openxmlformats.org/officeDocument/2006/relationships/image" Target="../media/image55.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46.png"/><Relationship Id="rId7" Type="http://schemas.openxmlformats.org/officeDocument/2006/relationships/image" Target="../media/image22.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9.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65.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5"/>
          <p:cNvSpPr txBox="1"/>
          <p:nvPr>
            <p:ph type="ctrTitle"/>
          </p:nvPr>
        </p:nvSpPr>
        <p:spPr>
          <a:xfrm>
            <a:off x="69550" y="955100"/>
            <a:ext cx="8850300" cy="2037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sz="2900">
                <a:latin typeface="Raleway"/>
                <a:ea typeface="Raleway"/>
                <a:cs typeface="Raleway"/>
                <a:sym typeface="Raleway"/>
              </a:rPr>
              <a:t>BREAST CANCER </a:t>
            </a:r>
            <a:br>
              <a:rPr b="0" lang="en" sz="2900">
                <a:latin typeface="Raleway"/>
                <a:ea typeface="Raleway"/>
                <a:cs typeface="Raleway"/>
                <a:sym typeface="Raleway"/>
              </a:rPr>
            </a:br>
            <a:r>
              <a:rPr b="0" lang="en" sz="2900">
                <a:latin typeface="Raleway"/>
                <a:ea typeface="Raleway"/>
                <a:cs typeface="Raleway"/>
                <a:sym typeface="Raleway"/>
              </a:rPr>
              <a:t>DETECTION </a:t>
            </a:r>
            <a:br>
              <a:rPr b="0" lang="en" sz="2900">
                <a:latin typeface="Raleway"/>
                <a:ea typeface="Raleway"/>
                <a:cs typeface="Raleway"/>
                <a:sym typeface="Raleway"/>
              </a:rPr>
            </a:br>
            <a:r>
              <a:rPr b="0" lang="en" sz="2900">
                <a:latin typeface="Raleway"/>
                <a:ea typeface="Raleway"/>
                <a:cs typeface="Raleway"/>
                <a:sym typeface="Raleway"/>
              </a:rPr>
              <a:t>USING ADABOOST CLASSIFIER</a:t>
            </a:r>
            <a:endParaRPr b="0" sz="2900">
              <a:latin typeface="Raleway"/>
              <a:ea typeface="Raleway"/>
              <a:cs typeface="Raleway"/>
              <a:sym typeface="Raleway"/>
            </a:endParaRPr>
          </a:p>
          <a:p>
            <a:pPr indent="0" lvl="0" marL="0" rtl="0" algn="l">
              <a:spcBef>
                <a:spcPts val="0"/>
              </a:spcBef>
              <a:spcAft>
                <a:spcPts val="0"/>
              </a:spcAft>
              <a:buNone/>
            </a:pPr>
            <a:r>
              <a:t/>
            </a:r>
            <a:endParaRPr b="0" sz="2900">
              <a:latin typeface="Raleway"/>
              <a:ea typeface="Raleway"/>
              <a:cs typeface="Raleway"/>
              <a:sym typeface="Raleway"/>
            </a:endParaRPr>
          </a:p>
        </p:txBody>
      </p:sp>
      <p:sp>
        <p:nvSpPr>
          <p:cNvPr id="353" name="Google Shape;353;p25"/>
          <p:cNvSpPr txBox="1"/>
          <p:nvPr>
            <p:ph idx="1" type="subTitle"/>
          </p:nvPr>
        </p:nvSpPr>
        <p:spPr>
          <a:xfrm>
            <a:off x="794400" y="2866450"/>
            <a:ext cx="7030500" cy="69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100">
                <a:latin typeface="Raleway SemiBold"/>
                <a:ea typeface="Raleway SemiBold"/>
                <a:cs typeface="Raleway SemiBold"/>
                <a:sym typeface="Raleway SemiBold"/>
              </a:rPr>
              <a:t>~ Enhancing Early Diagnosis </a:t>
            </a:r>
            <a:br>
              <a:rPr lang="en" sz="2100">
                <a:latin typeface="Raleway SemiBold"/>
                <a:ea typeface="Raleway SemiBold"/>
                <a:cs typeface="Raleway SemiBold"/>
                <a:sym typeface="Raleway SemiBold"/>
              </a:rPr>
            </a:br>
            <a:r>
              <a:rPr lang="en" sz="2100">
                <a:latin typeface="Raleway SemiBold"/>
                <a:ea typeface="Raleway SemiBold"/>
                <a:cs typeface="Raleway SemiBold"/>
                <a:sym typeface="Raleway SemiBold"/>
              </a:rPr>
              <a:t>   with Machine Learning Techniques</a:t>
            </a:r>
            <a:endParaRPr>
              <a:latin typeface="Raleway SemiBold"/>
              <a:ea typeface="Raleway SemiBold"/>
              <a:cs typeface="Raleway SemiBold"/>
              <a:sym typeface="Raleway SemiBold"/>
            </a:endParaRPr>
          </a:p>
        </p:txBody>
      </p:sp>
      <p:sp>
        <p:nvSpPr>
          <p:cNvPr id="354" name="Google Shape;354;p25"/>
          <p:cNvSpPr txBox="1"/>
          <p:nvPr/>
        </p:nvSpPr>
        <p:spPr>
          <a:xfrm>
            <a:off x="7280600" y="4383700"/>
            <a:ext cx="17079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Nunito"/>
                <a:ea typeface="Nunito"/>
                <a:cs typeface="Nunito"/>
                <a:sym typeface="Nunito"/>
              </a:rPr>
              <a:t>TEAM 1</a:t>
            </a:r>
            <a:endParaRPr sz="320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06" name="Shape 406"/>
        <p:cNvGrpSpPr/>
        <p:nvPr/>
      </p:nvGrpSpPr>
      <p:grpSpPr>
        <a:xfrm>
          <a:off x="0" y="0"/>
          <a:ext cx="0" cy="0"/>
          <a:chOff x="0" y="0"/>
          <a:chExt cx="0" cy="0"/>
        </a:xfrm>
      </p:grpSpPr>
      <p:sp>
        <p:nvSpPr>
          <p:cNvPr id="407" name="Google Shape;407;p34"/>
          <p:cNvSpPr/>
          <p:nvPr/>
        </p:nvSpPr>
        <p:spPr>
          <a:xfrm rot="-5033790">
            <a:off x="-3138121" y="5102146"/>
            <a:ext cx="3668466" cy="3264935"/>
          </a:xfrm>
          <a:custGeom>
            <a:rect b="b" l="l" r="r" t="t"/>
            <a:pathLst>
              <a:path extrusionOk="0" h="6529870" w="7336933">
                <a:moveTo>
                  <a:pt x="0" y="0"/>
                </a:moveTo>
                <a:lnTo>
                  <a:pt x="7336933" y="0"/>
                </a:lnTo>
                <a:lnTo>
                  <a:pt x="7336933" y="6529870"/>
                </a:lnTo>
                <a:lnTo>
                  <a:pt x="0" y="6529870"/>
                </a:lnTo>
                <a:lnTo>
                  <a:pt x="0" y="0"/>
                </a:lnTo>
                <a:close/>
              </a:path>
            </a:pathLst>
          </a:custGeom>
          <a:blipFill rotWithShape="1">
            <a:blip r:embed="rId3">
              <a:alphaModFix/>
            </a:blip>
            <a:stretch>
              <a:fillRect b="0" l="0" r="0" t="0"/>
            </a:stretch>
          </a:blipFill>
          <a:ln>
            <a:noFill/>
          </a:ln>
        </p:spPr>
      </p:sp>
      <p:sp>
        <p:nvSpPr>
          <p:cNvPr id="408" name="Google Shape;408;p34"/>
          <p:cNvSpPr/>
          <p:nvPr/>
        </p:nvSpPr>
        <p:spPr>
          <a:xfrm rot="-447366">
            <a:off x="8747263" y="4589508"/>
            <a:ext cx="2034227" cy="1945229"/>
          </a:xfrm>
          <a:custGeom>
            <a:rect b="b" l="l" r="r" t="t"/>
            <a:pathLst>
              <a:path extrusionOk="0" h="3890459" w="4068454">
                <a:moveTo>
                  <a:pt x="0" y="0"/>
                </a:moveTo>
                <a:lnTo>
                  <a:pt x="4068454" y="0"/>
                </a:lnTo>
                <a:lnTo>
                  <a:pt x="4068454" y="3890459"/>
                </a:lnTo>
                <a:lnTo>
                  <a:pt x="0" y="3890459"/>
                </a:lnTo>
                <a:lnTo>
                  <a:pt x="0" y="0"/>
                </a:lnTo>
                <a:close/>
              </a:path>
            </a:pathLst>
          </a:custGeom>
          <a:blipFill rotWithShape="1">
            <a:blip r:embed="rId4">
              <a:alphaModFix/>
            </a:blip>
            <a:stretch>
              <a:fillRect b="0" l="0" r="0" t="0"/>
            </a:stretch>
          </a:blipFill>
          <a:ln>
            <a:noFill/>
          </a:ln>
        </p:spPr>
      </p:sp>
      <p:pic>
        <p:nvPicPr>
          <p:cNvPr id="409" name="Google Shape;409;p34"/>
          <p:cNvPicPr preferRelativeResize="0"/>
          <p:nvPr/>
        </p:nvPicPr>
        <p:blipFill rotWithShape="1">
          <a:blip r:embed="rId5">
            <a:alphaModFix/>
          </a:blip>
          <a:srcRect b="0" l="0" r="0" t="0"/>
          <a:stretch/>
        </p:blipFill>
        <p:spPr>
          <a:xfrm>
            <a:off x="1132742" y="1332515"/>
            <a:ext cx="2071796" cy="248616"/>
          </a:xfrm>
          <a:prstGeom prst="rect">
            <a:avLst/>
          </a:prstGeom>
          <a:noFill/>
          <a:ln>
            <a:noFill/>
          </a:ln>
        </p:spPr>
      </p:pic>
      <p:sp>
        <p:nvSpPr>
          <p:cNvPr id="410" name="Google Shape;410;p34"/>
          <p:cNvSpPr/>
          <p:nvPr/>
        </p:nvSpPr>
        <p:spPr>
          <a:xfrm>
            <a:off x="5552911" y="1352406"/>
            <a:ext cx="1918376" cy="369724"/>
          </a:xfrm>
          <a:custGeom>
            <a:rect b="b" l="l" r="r" t="t"/>
            <a:pathLst>
              <a:path extrusionOk="0" h="739447" w="3836752">
                <a:moveTo>
                  <a:pt x="0" y="0"/>
                </a:moveTo>
                <a:lnTo>
                  <a:pt x="3836752" y="0"/>
                </a:lnTo>
                <a:lnTo>
                  <a:pt x="3836752" y="739447"/>
                </a:lnTo>
                <a:lnTo>
                  <a:pt x="0" y="739447"/>
                </a:lnTo>
                <a:lnTo>
                  <a:pt x="0" y="0"/>
                </a:lnTo>
                <a:close/>
              </a:path>
            </a:pathLst>
          </a:custGeom>
          <a:blipFill rotWithShape="1">
            <a:blip r:embed="rId6">
              <a:alphaModFix/>
            </a:blip>
            <a:stretch>
              <a:fillRect b="0" l="0" r="0" t="0"/>
            </a:stretch>
          </a:blipFill>
          <a:ln>
            <a:noFill/>
          </a:ln>
        </p:spPr>
      </p:sp>
      <p:sp>
        <p:nvSpPr>
          <p:cNvPr id="411" name="Google Shape;411;p34"/>
          <p:cNvSpPr/>
          <p:nvPr/>
        </p:nvSpPr>
        <p:spPr>
          <a:xfrm>
            <a:off x="1132742" y="3493739"/>
            <a:ext cx="464159" cy="693846"/>
          </a:xfrm>
          <a:custGeom>
            <a:rect b="b" l="l" r="r" t="t"/>
            <a:pathLst>
              <a:path extrusionOk="0" h="1387693" w="928319">
                <a:moveTo>
                  <a:pt x="0" y="0"/>
                </a:moveTo>
                <a:lnTo>
                  <a:pt x="928319" y="0"/>
                </a:lnTo>
                <a:lnTo>
                  <a:pt x="928319" y="1387693"/>
                </a:lnTo>
                <a:lnTo>
                  <a:pt x="0" y="1387693"/>
                </a:lnTo>
                <a:lnTo>
                  <a:pt x="0" y="0"/>
                </a:lnTo>
                <a:close/>
              </a:path>
            </a:pathLst>
          </a:custGeom>
          <a:blipFill rotWithShape="1">
            <a:blip r:embed="rId7">
              <a:alphaModFix/>
            </a:blip>
            <a:stretch>
              <a:fillRect b="0" l="0" r="0" t="0"/>
            </a:stretch>
          </a:blipFill>
          <a:ln>
            <a:noFill/>
          </a:ln>
        </p:spPr>
      </p:sp>
      <p:sp>
        <p:nvSpPr>
          <p:cNvPr id="412" name="Google Shape;412;p34"/>
          <p:cNvSpPr/>
          <p:nvPr/>
        </p:nvSpPr>
        <p:spPr>
          <a:xfrm rot="10800000">
            <a:off x="2570121" y="3493739"/>
            <a:ext cx="464160" cy="693846"/>
          </a:xfrm>
          <a:custGeom>
            <a:rect b="b" l="l" r="r" t="t"/>
            <a:pathLst>
              <a:path extrusionOk="0" h="1387693" w="928319">
                <a:moveTo>
                  <a:pt x="0" y="0"/>
                </a:moveTo>
                <a:lnTo>
                  <a:pt x="928319" y="0"/>
                </a:lnTo>
                <a:lnTo>
                  <a:pt x="928319" y="1387693"/>
                </a:lnTo>
                <a:lnTo>
                  <a:pt x="0" y="1387693"/>
                </a:lnTo>
                <a:lnTo>
                  <a:pt x="0" y="0"/>
                </a:lnTo>
                <a:close/>
              </a:path>
            </a:pathLst>
          </a:custGeom>
          <a:blipFill rotWithShape="1">
            <a:blip r:embed="rId8">
              <a:alphaModFix/>
            </a:blip>
            <a:stretch>
              <a:fillRect b="0" l="0" r="0" t="0"/>
            </a:stretch>
          </a:blipFill>
          <a:ln>
            <a:noFill/>
          </a:ln>
        </p:spPr>
      </p:sp>
      <p:sp>
        <p:nvSpPr>
          <p:cNvPr id="413" name="Google Shape;413;p34"/>
          <p:cNvSpPr/>
          <p:nvPr/>
        </p:nvSpPr>
        <p:spPr>
          <a:xfrm>
            <a:off x="4120383" y="3493739"/>
            <a:ext cx="1116338" cy="728664"/>
          </a:xfrm>
          <a:custGeom>
            <a:rect b="b" l="l" r="r" t="t"/>
            <a:pathLst>
              <a:path extrusionOk="0" h="1457328" w="2232676">
                <a:moveTo>
                  <a:pt x="0" y="0"/>
                </a:moveTo>
                <a:lnTo>
                  <a:pt x="2232676" y="0"/>
                </a:lnTo>
                <a:lnTo>
                  <a:pt x="2232676" y="1457328"/>
                </a:lnTo>
                <a:lnTo>
                  <a:pt x="0" y="1457328"/>
                </a:lnTo>
                <a:lnTo>
                  <a:pt x="0" y="0"/>
                </a:lnTo>
                <a:close/>
              </a:path>
            </a:pathLst>
          </a:custGeom>
          <a:blipFill rotWithShape="1">
            <a:blip r:embed="rId9">
              <a:alphaModFix/>
            </a:blip>
            <a:stretch>
              <a:fillRect b="0" l="0" r="0" t="0"/>
            </a:stretch>
          </a:blipFill>
          <a:ln>
            <a:noFill/>
          </a:ln>
        </p:spPr>
      </p:sp>
      <p:sp>
        <p:nvSpPr>
          <p:cNvPr id="414" name="Google Shape;414;p34"/>
          <p:cNvSpPr/>
          <p:nvPr/>
        </p:nvSpPr>
        <p:spPr>
          <a:xfrm>
            <a:off x="5847864" y="3476330"/>
            <a:ext cx="803266" cy="711255"/>
          </a:xfrm>
          <a:custGeom>
            <a:rect b="b" l="l" r="r" t="t"/>
            <a:pathLst>
              <a:path extrusionOk="0" h="1422510" w="1606531">
                <a:moveTo>
                  <a:pt x="0" y="0"/>
                </a:moveTo>
                <a:lnTo>
                  <a:pt x="1606531" y="0"/>
                </a:lnTo>
                <a:lnTo>
                  <a:pt x="1606531" y="1422510"/>
                </a:lnTo>
                <a:lnTo>
                  <a:pt x="0" y="1422510"/>
                </a:lnTo>
                <a:lnTo>
                  <a:pt x="0" y="0"/>
                </a:lnTo>
                <a:close/>
              </a:path>
            </a:pathLst>
          </a:custGeom>
          <a:blipFill rotWithShape="1">
            <a:blip r:embed="rId10">
              <a:alphaModFix/>
            </a:blip>
            <a:stretch>
              <a:fillRect b="0" l="0" r="0" t="0"/>
            </a:stretch>
          </a:blipFill>
          <a:ln>
            <a:noFill/>
          </a:ln>
        </p:spPr>
      </p:sp>
      <p:sp>
        <p:nvSpPr>
          <p:cNvPr id="415" name="Google Shape;415;p34"/>
          <p:cNvSpPr/>
          <p:nvPr/>
        </p:nvSpPr>
        <p:spPr>
          <a:xfrm>
            <a:off x="7622680" y="3476330"/>
            <a:ext cx="1018069" cy="664521"/>
          </a:xfrm>
          <a:custGeom>
            <a:rect b="b" l="l" r="r" t="t"/>
            <a:pathLst>
              <a:path extrusionOk="0" h="1329043" w="2036138">
                <a:moveTo>
                  <a:pt x="0" y="0"/>
                </a:moveTo>
                <a:lnTo>
                  <a:pt x="2036138" y="0"/>
                </a:lnTo>
                <a:lnTo>
                  <a:pt x="2036138" y="1329043"/>
                </a:lnTo>
                <a:lnTo>
                  <a:pt x="0" y="1329043"/>
                </a:lnTo>
                <a:lnTo>
                  <a:pt x="0" y="0"/>
                </a:lnTo>
                <a:close/>
              </a:path>
            </a:pathLst>
          </a:custGeom>
          <a:blipFill rotWithShape="1">
            <a:blip r:embed="rId11">
              <a:alphaModFix/>
            </a:blip>
            <a:stretch>
              <a:fillRect b="0" l="0" r="0" t="0"/>
            </a:stretch>
          </a:blipFill>
          <a:ln>
            <a:noFill/>
          </a:ln>
        </p:spPr>
      </p:sp>
      <p:sp>
        <p:nvSpPr>
          <p:cNvPr id="416" name="Google Shape;416;p34"/>
          <p:cNvSpPr txBox="1"/>
          <p:nvPr/>
        </p:nvSpPr>
        <p:spPr>
          <a:xfrm>
            <a:off x="0" y="115522"/>
            <a:ext cx="4838700" cy="2310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 sz="1500" u="none" cap="none" strike="noStrike">
                <a:solidFill>
                  <a:srgbClr val="212121"/>
                </a:solidFill>
                <a:latin typeface="Arial"/>
                <a:ea typeface="Arial"/>
                <a:cs typeface="Arial"/>
                <a:sym typeface="Arial"/>
              </a:rPr>
              <a:t>Dataset : UCI Breast Cancer Wisconsin dataset</a:t>
            </a:r>
            <a:endParaRPr sz="700">
              <a:solidFill>
                <a:srgbClr val="212121"/>
              </a:solidFill>
            </a:endParaRPr>
          </a:p>
        </p:txBody>
      </p:sp>
      <p:sp>
        <p:nvSpPr>
          <p:cNvPr id="417" name="Google Shape;417;p34"/>
          <p:cNvSpPr txBox="1"/>
          <p:nvPr/>
        </p:nvSpPr>
        <p:spPr>
          <a:xfrm>
            <a:off x="2419318" y="670210"/>
            <a:ext cx="3972600" cy="3078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 sz="2000" u="none" cap="none" strike="noStrike">
                <a:solidFill>
                  <a:srgbClr val="212121"/>
                </a:solidFill>
                <a:latin typeface="Radley"/>
                <a:ea typeface="Radley"/>
                <a:cs typeface="Radley"/>
                <a:sym typeface="Radley"/>
              </a:rPr>
              <a:t>Data Pre-processing</a:t>
            </a:r>
            <a:endParaRPr sz="700">
              <a:solidFill>
                <a:srgbClr val="212121"/>
              </a:solidFill>
            </a:endParaRPr>
          </a:p>
        </p:txBody>
      </p:sp>
      <p:sp>
        <p:nvSpPr>
          <p:cNvPr id="418" name="Google Shape;418;p34"/>
          <p:cNvSpPr txBox="1"/>
          <p:nvPr/>
        </p:nvSpPr>
        <p:spPr>
          <a:xfrm>
            <a:off x="1356747" y="1688848"/>
            <a:ext cx="1927200" cy="27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 sz="1800" u="none" cap="none" strike="noStrike">
                <a:solidFill>
                  <a:srgbClr val="212121"/>
                </a:solidFill>
                <a:latin typeface="Nunito"/>
                <a:ea typeface="Nunito"/>
                <a:cs typeface="Nunito"/>
                <a:sym typeface="Nunito"/>
              </a:rPr>
              <a:t>Loading of Data</a:t>
            </a:r>
            <a:endParaRPr sz="700">
              <a:solidFill>
                <a:srgbClr val="212121"/>
              </a:solidFill>
            </a:endParaRPr>
          </a:p>
        </p:txBody>
      </p:sp>
      <p:sp>
        <p:nvSpPr>
          <p:cNvPr id="419" name="Google Shape;419;p34"/>
          <p:cNvSpPr txBox="1"/>
          <p:nvPr/>
        </p:nvSpPr>
        <p:spPr>
          <a:xfrm>
            <a:off x="4919866" y="1688792"/>
            <a:ext cx="3053700" cy="27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 sz="1800" u="none" cap="none" strike="noStrike">
                <a:solidFill>
                  <a:schemeClr val="dk1"/>
                </a:solidFill>
                <a:latin typeface="Nunito"/>
                <a:ea typeface="Nunito"/>
                <a:cs typeface="Nunito"/>
                <a:sym typeface="Nunito"/>
              </a:rPr>
              <a:t>Given Title for each Columns</a:t>
            </a:r>
            <a:endParaRPr sz="700">
              <a:solidFill>
                <a:schemeClr val="dk1"/>
              </a:solidFill>
            </a:endParaRPr>
          </a:p>
        </p:txBody>
      </p:sp>
      <p:sp>
        <p:nvSpPr>
          <p:cNvPr id="420" name="Google Shape;420;p34"/>
          <p:cNvSpPr txBox="1"/>
          <p:nvPr/>
        </p:nvSpPr>
        <p:spPr>
          <a:xfrm>
            <a:off x="4196734" y="2401729"/>
            <a:ext cx="963600" cy="277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 sz="1800" u="none" cap="none" strike="noStrike">
                <a:solidFill>
                  <a:srgbClr val="212121"/>
                </a:solidFill>
                <a:latin typeface="Nunito"/>
                <a:ea typeface="Nunito"/>
                <a:cs typeface="Nunito"/>
                <a:sym typeface="Nunito"/>
              </a:rPr>
              <a:t>EDA</a:t>
            </a:r>
            <a:endParaRPr sz="700">
              <a:solidFill>
                <a:srgbClr val="212121"/>
              </a:solidFill>
            </a:endParaRPr>
          </a:p>
        </p:txBody>
      </p:sp>
      <p:sp>
        <p:nvSpPr>
          <p:cNvPr id="421" name="Google Shape;421;p34"/>
          <p:cNvSpPr txBox="1"/>
          <p:nvPr/>
        </p:nvSpPr>
        <p:spPr>
          <a:xfrm>
            <a:off x="874930" y="3017997"/>
            <a:ext cx="963600" cy="307800"/>
          </a:xfrm>
          <a:prstGeom prst="rect">
            <a:avLst/>
          </a:prstGeom>
          <a:noFill/>
          <a:ln>
            <a:noFill/>
          </a:ln>
        </p:spPr>
        <p:txBody>
          <a:bodyPr anchorCtr="0" anchor="t" bIns="0" lIns="0" spcFirstLastPara="1" rIns="0" wrap="square" tIns="0">
            <a:spAutoFit/>
          </a:bodyPr>
          <a:lstStyle/>
          <a:p>
            <a:pPr indent="0" lvl="0" marL="0" marR="0" rtl="0" algn="ctr">
              <a:lnSpc>
                <a:spcPct val="133008"/>
              </a:lnSpc>
              <a:spcBef>
                <a:spcPts val="0"/>
              </a:spcBef>
              <a:spcAft>
                <a:spcPts val="0"/>
              </a:spcAft>
              <a:buNone/>
            </a:pPr>
            <a:r>
              <a:rPr b="0" i="0" lang="en" sz="2000" u="none" cap="none" strike="noStrike">
                <a:solidFill>
                  <a:schemeClr val="dk1"/>
                </a:solidFill>
                <a:latin typeface="Nunito"/>
                <a:ea typeface="Nunito"/>
                <a:cs typeface="Nunito"/>
                <a:sym typeface="Nunito"/>
              </a:rPr>
              <a:t>Head</a:t>
            </a:r>
            <a:endParaRPr sz="700">
              <a:solidFill>
                <a:schemeClr val="dk1"/>
              </a:solidFill>
            </a:endParaRPr>
          </a:p>
        </p:txBody>
      </p:sp>
      <p:sp>
        <p:nvSpPr>
          <p:cNvPr id="422" name="Google Shape;422;p34"/>
          <p:cNvSpPr txBox="1"/>
          <p:nvPr/>
        </p:nvSpPr>
        <p:spPr>
          <a:xfrm>
            <a:off x="2320383" y="3017996"/>
            <a:ext cx="963600" cy="307800"/>
          </a:xfrm>
          <a:prstGeom prst="rect">
            <a:avLst/>
          </a:prstGeom>
          <a:noFill/>
          <a:ln>
            <a:noFill/>
          </a:ln>
        </p:spPr>
        <p:txBody>
          <a:bodyPr anchorCtr="0" anchor="t" bIns="0" lIns="0" spcFirstLastPara="1" rIns="0" wrap="square" tIns="0">
            <a:spAutoFit/>
          </a:bodyPr>
          <a:lstStyle/>
          <a:p>
            <a:pPr indent="0" lvl="0" marL="0" marR="0" rtl="0" algn="ctr">
              <a:lnSpc>
                <a:spcPct val="133008"/>
              </a:lnSpc>
              <a:spcBef>
                <a:spcPts val="0"/>
              </a:spcBef>
              <a:spcAft>
                <a:spcPts val="0"/>
              </a:spcAft>
              <a:buNone/>
            </a:pPr>
            <a:r>
              <a:rPr b="0" i="0" lang="en" sz="2000" u="none" cap="none" strike="noStrike">
                <a:solidFill>
                  <a:schemeClr val="dk1"/>
                </a:solidFill>
                <a:latin typeface="Nunito"/>
                <a:ea typeface="Nunito"/>
                <a:cs typeface="Nunito"/>
                <a:sym typeface="Nunito"/>
              </a:rPr>
              <a:t>Tail</a:t>
            </a:r>
            <a:endParaRPr sz="700">
              <a:solidFill>
                <a:schemeClr val="dk1"/>
              </a:solidFill>
            </a:endParaRPr>
          </a:p>
        </p:txBody>
      </p:sp>
      <p:sp>
        <p:nvSpPr>
          <p:cNvPr id="423" name="Google Shape;423;p34"/>
          <p:cNvSpPr txBox="1"/>
          <p:nvPr/>
        </p:nvSpPr>
        <p:spPr>
          <a:xfrm>
            <a:off x="5767680" y="2998947"/>
            <a:ext cx="963600" cy="307800"/>
          </a:xfrm>
          <a:prstGeom prst="rect">
            <a:avLst/>
          </a:prstGeom>
          <a:noFill/>
          <a:ln>
            <a:noFill/>
          </a:ln>
        </p:spPr>
        <p:txBody>
          <a:bodyPr anchorCtr="0" anchor="t" bIns="0" lIns="0" spcFirstLastPara="1" rIns="0" wrap="square" tIns="0">
            <a:spAutoFit/>
          </a:bodyPr>
          <a:lstStyle/>
          <a:p>
            <a:pPr indent="0" lvl="0" marL="0" marR="0" rtl="0" algn="ctr">
              <a:lnSpc>
                <a:spcPct val="133008"/>
              </a:lnSpc>
              <a:spcBef>
                <a:spcPts val="0"/>
              </a:spcBef>
              <a:spcAft>
                <a:spcPts val="0"/>
              </a:spcAft>
              <a:buNone/>
            </a:pPr>
            <a:r>
              <a:rPr b="0" i="0" lang="en" sz="2000" u="none" cap="none" strike="noStrike">
                <a:solidFill>
                  <a:schemeClr val="dk1"/>
                </a:solidFill>
                <a:latin typeface="Nunito"/>
                <a:ea typeface="Nunito"/>
                <a:cs typeface="Nunito"/>
                <a:sym typeface="Nunito"/>
              </a:rPr>
              <a:t>Shape</a:t>
            </a:r>
            <a:endParaRPr sz="700">
              <a:solidFill>
                <a:schemeClr val="dk1"/>
              </a:solidFill>
            </a:endParaRPr>
          </a:p>
        </p:txBody>
      </p:sp>
      <p:sp>
        <p:nvSpPr>
          <p:cNvPr id="424" name="Google Shape;424;p34"/>
          <p:cNvSpPr txBox="1"/>
          <p:nvPr/>
        </p:nvSpPr>
        <p:spPr>
          <a:xfrm>
            <a:off x="4196734" y="3022759"/>
            <a:ext cx="963600" cy="307800"/>
          </a:xfrm>
          <a:prstGeom prst="rect">
            <a:avLst/>
          </a:prstGeom>
          <a:noFill/>
          <a:ln>
            <a:noFill/>
          </a:ln>
        </p:spPr>
        <p:txBody>
          <a:bodyPr anchorCtr="0" anchor="t" bIns="0" lIns="0" spcFirstLastPara="1" rIns="0" wrap="square" tIns="0">
            <a:spAutoFit/>
          </a:bodyPr>
          <a:lstStyle/>
          <a:p>
            <a:pPr indent="0" lvl="0" marL="0" marR="0" rtl="0" algn="ctr">
              <a:lnSpc>
                <a:spcPct val="133008"/>
              </a:lnSpc>
              <a:spcBef>
                <a:spcPts val="0"/>
              </a:spcBef>
              <a:spcAft>
                <a:spcPts val="0"/>
              </a:spcAft>
              <a:buNone/>
            </a:pPr>
            <a:r>
              <a:rPr b="0" i="0" lang="en" sz="2000" u="none" cap="none" strike="noStrike">
                <a:solidFill>
                  <a:schemeClr val="dk1"/>
                </a:solidFill>
                <a:latin typeface="Nunito"/>
                <a:ea typeface="Nunito"/>
                <a:cs typeface="Nunito"/>
                <a:sym typeface="Nunito"/>
              </a:rPr>
              <a:t>Info</a:t>
            </a:r>
            <a:endParaRPr sz="700">
              <a:solidFill>
                <a:schemeClr val="dk1"/>
              </a:solidFill>
            </a:endParaRPr>
          </a:p>
        </p:txBody>
      </p:sp>
      <p:sp>
        <p:nvSpPr>
          <p:cNvPr id="425" name="Google Shape;425;p34"/>
          <p:cNvSpPr txBox="1"/>
          <p:nvPr/>
        </p:nvSpPr>
        <p:spPr>
          <a:xfrm>
            <a:off x="7611581" y="2998947"/>
            <a:ext cx="1134000" cy="323100"/>
          </a:xfrm>
          <a:prstGeom prst="rect">
            <a:avLst/>
          </a:prstGeom>
          <a:noFill/>
          <a:ln>
            <a:noFill/>
          </a:ln>
        </p:spPr>
        <p:txBody>
          <a:bodyPr anchorCtr="0" anchor="t" bIns="0" lIns="0" spcFirstLastPara="1" rIns="0" wrap="square" tIns="0">
            <a:spAutoFit/>
          </a:bodyPr>
          <a:lstStyle/>
          <a:p>
            <a:pPr indent="0" lvl="0" marL="0" marR="0" rtl="0" algn="ctr">
              <a:lnSpc>
                <a:spcPct val="133000"/>
              </a:lnSpc>
              <a:spcBef>
                <a:spcPts val="0"/>
              </a:spcBef>
              <a:spcAft>
                <a:spcPts val="0"/>
              </a:spcAft>
              <a:buNone/>
            </a:pPr>
            <a:r>
              <a:rPr b="0" i="0" lang="en" sz="2100" u="none" cap="none" strike="noStrike">
                <a:solidFill>
                  <a:schemeClr val="dk1"/>
                </a:solidFill>
                <a:latin typeface="Nunito"/>
                <a:ea typeface="Nunito"/>
                <a:cs typeface="Nunito"/>
                <a:sym typeface="Nunito"/>
              </a:rPr>
              <a:t>Describe</a:t>
            </a:r>
            <a:endParaRPr sz="7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5"/>
          <p:cNvSpPr txBox="1"/>
          <p:nvPr>
            <p:ph idx="4294967295" type="title"/>
          </p:nvPr>
        </p:nvSpPr>
        <p:spPr>
          <a:xfrm>
            <a:off x="3598325" y="0"/>
            <a:ext cx="2123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Pie chart</a:t>
            </a:r>
            <a:endParaRPr>
              <a:latin typeface="Times New Roman"/>
              <a:ea typeface="Times New Roman"/>
              <a:cs typeface="Times New Roman"/>
              <a:sym typeface="Times New Roman"/>
            </a:endParaRPr>
          </a:p>
        </p:txBody>
      </p:sp>
      <p:pic>
        <p:nvPicPr>
          <p:cNvPr id="431" name="Google Shape;431;p35"/>
          <p:cNvPicPr preferRelativeResize="0"/>
          <p:nvPr/>
        </p:nvPicPr>
        <p:blipFill>
          <a:blip r:embed="rId3">
            <a:alphaModFix/>
          </a:blip>
          <a:stretch>
            <a:fillRect/>
          </a:stretch>
        </p:blipFill>
        <p:spPr>
          <a:xfrm>
            <a:off x="3107550" y="951338"/>
            <a:ext cx="3105253" cy="3240825"/>
          </a:xfrm>
          <a:prstGeom prst="rect">
            <a:avLst/>
          </a:prstGeom>
          <a:noFill/>
          <a:ln>
            <a:noFill/>
          </a:ln>
        </p:spPr>
      </p:pic>
      <p:sp>
        <p:nvSpPr>
          <p:cNvPr id="432" name="Google Shape;432;p35"/>
          <p:cNvSpPr txBox="1"/>
          <p:nvPr/>
        </p:nvSpPr>
        <p:spPr>
          <a:xfrm>
            <a:off x="4688975" y="620300"/>
            <a:ext cx="3336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dk2"/>
              </a:solidFill>
              <a:latin typeface="Times New Roman"/>
              <a:ea typeface="Times New Roman"/>
              <a:cs typeface="Times New Roman"/>
              <a:sym typeface="Times New Roman"/>
            </a:endParaRPr>
          </a:p>
        </p:txBody>
      </p:sp>
      <p:sp>
        <p:nvSpPr>
          <p:cNvPr id="433" name="Google Shape;433;p35"/>
          <p:cNvSpPr txBox="1"/>
          <p:nvPr/>
        </p:nvSpPr>
        <p:spPr>
          <a:xfrm>
            <a:off x="2209650" y="4158300"/>
            <a:ext cx="58152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Data Imbalance is there , therefore SMOTE is needed</a:t>
            </a:r>
            <a:endParaRPr sz="13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2300">
                <a:solidFill>
                  <a:srgbClr val="000000"/>
                </a:solidFill>
                <a:latin typeface="Times New Roman"/>
                <a:ea typeface="Times New Roman"/>
                <a:cs typeface="Times New Roman"/>
                <a:sym typeface="Times New Roman"/>
              </a:rPr>
              <a:t>Why SMOTE is Applied </a:t>
            </a:r>
            <a:endParaRPr sz="2300">
              <a:solidFill>
                <a:srgbClr val="000000"/>
              </a:solidFill>
              <a:latin typeface="Times New Roman"/>
              <a:ea typeface="Times New Roman"/>
              <a:cs typeface="Times New Roman"/>
              <a:sym typeface="Times New Roman"/>
            </a:endParaRPr>
          </a:p>
          <a:p>
            <a:pPr indent="0" lvl="0" marL="0" rtl="0" algn="l">
              <a:spcBef>
                <a:spcPts val="400"/>
              </a:spcBef>
              <a:spcAft>
                <a:spcPts val="0"/>
              </a:spcAft>
              <a:buNone/>
            </a:pPr>
            <a:r>
              <a:t/>
            </a:r>
            <a:endParaRPr sz="3200">
              <a:latin typeface="Times New Roman"/>
              <a:ea typeface="Times New Roman"/>
              <a:cs typeface="Times New Roman"/>
              <a:sym typeface="Times New Roman"/>
            </a:endParaRPr>
          </a:p>
        </p:txBody>
      </p:sp>
      <p:sp>
        <p:nvSpPr>
          <p:cNvPr id="439" name="Google Shape;439;p36"/>
          <p:cNvSpPr txBox="1"/>
          <p:nvPr/>
        </p:nvSpPr>
        <p:spPr>
          <a:xfrm>
            <a:off x="1303800" y="1374500"/>
            <a:ext cx="6709500" cy="1272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Char char="●"/>
            </a:pPr>
            <a:r>
              <a:rPr b="1" lang="en" sz="1600">
                <a:latin typeface="Times New Roman"/>
                <a:ea typeface="Times New Roman"/>
                <a:cs typeface="Times New Roman"/>
                <a:sym typeface="Times New Roman"/>
              </a:rPr>
              <a:t>Imbalanced Dataset:</a:t>
            </a:r>
            <a:r>
              <a:rPr lang="en" sz="1600">
                <a:latin typeface="Times New Roman"/>
                <a:ea typeface="Times New Roman"/>
                <a:cs typeface="Times New Roman"/>
                <a:sym typeface="Times New Roman"/>
              </a:rPr>
              <a:t> Breast cancer datasets often have more benign (negative) cases than malignant (positive) cases, leading to poor model performance for detecting malignant cases.</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600">
                <a:latin typeface="Times New Roman"/>
                <a:ea typeface="Times New Roman"/>
                <a:cs typeface="Times New Roman"/>
                <a:sym typeface="Times New Roman"/>
              </a:rPr>
              <a:t>SMOTE (Synthetic Minority Over-sampling Technique):</a:t>
            </a:r>
            <a:endParaRPr b="1" sz="1600">
              <a:latin typeface="Times New Roman"/>
              <a:ea typeface="Times New Roman"/>
              <a:cs typeface="Times New Roman"/>
              <a:sym typeface="Times New Roman"/>
            </a:endParaRPr>
          </a:p>
          <a:p>
            <a:pPr indent="-330200" lvl="0" marL="457200" rtl="0" algn="l">
              <a:lnSpc>
                <a:spcPct val="115000"/>
              </a:lnSpc>
              <a:spcBef>
                <a:spcPts val="1200"/>
              </a:spcBef>
              <a:spcAft>
                <a:spcPts val="0"/>
              </a:spcAft>
              <a:buSzPts val="1600"/>
              <a:buFont typeface="Times New Roman"/>
              <a:buChar char="●"/>
            </a:pPr>
            <a:r>
              <a:rPr lang="en" sz="1600">
                <a:latin typeface="Times New Roman"/>
                <a:ea typeface="Times New Roman"/>
                <a:cs typeface="Times New Roman"/>
                <a:sym typeface="Times New Roman"/>
              </a:rPr>
              <a:t>Generates synthetic samples for the minority class (malignant), balancing the dataset.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b="1" lang="en" sz="1600">
                <a:latin typeface="Times New Roman"/>
                <a:ea typeface="Times New Roman"/>
                <a:cs typeface="Times New Roman"/>
                <a:sym typeface="Times New Roman"/>
              </a:rPr>
              <a:t>Impact:</a:t>
            </a:r>
            <a:r>
              <a:rPr lang="en" sz="1600">
                <a:latin typeface="Times New Roman"/>
                <a:ea typeface="Times New Roman"/>
                <a:cs typeface="Times New Roman"/>
                <a:sym typeface="Times New Roman"/>
              </a:rPr>
              <a:t> Improves model's ability to correctly identify malignant tumors.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Char char="●"/>
            </a:pPr>
            <a:r>
              <a:rPr b="1" lang="en" sz="1600">
                <a:latin typeface="Times New Roman"/>
                <a:ea typeface="Times New Roman"/>
                <a:cs typeface="Times New Roman"/>
                <a:sym typeface="Times New Roman"/>
              </a:rPr>
              <a:t>Benefit:</a:t>
            </a:r>
            <a:r>
              <a:rPr lang="en" sz="1600">
                <a:latin typeface="Times New Roman"/>
                <a:ea typeface="Times New Roman"/>
                <a:cs typeface="Times New Roman"/>
                <a:sym typeface="Times New Roman"/>
              </a:rPr>
              <a:t> Higher recall and better overall classification performance for rare classes (malignant).</a:t>
            </a:r>
            <a:endParaRPr sz="16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600">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37"/>
          <p:cNvPicPr preferRelativeResize="0"/>
          <p:nvPr/>
        </p:nvPicPr>
        <p:blipFill>
          <a:blip r:embed="rId3">
            <a:alphaModFix/>
          </a:blip>
          <a:stretch>
            <a:fillRect/>
          </a:stretch>
        </p:blipFill>
        <p:spPr>
          <a:xfrm>
            <a:off x="626421" y="228400"/>
            <a:ext cx="2702325" cy="2143875"/>
          </a:xfrm>
          <a:prstGeom prst="rect">
            <a:avLst/>
          </a:prstGeom>
          <a:noFill/>
          <a:ln>
            <a:noFill/>
          </a:ln>
        </p:spPr>
      </p:pic>
      <p:pic>
        <p:nvPicPr>
          <p:cNvPr id="445" name="Google Shape;445;p37"/>
          <p:cNvPicPr preferRelativeResize="0"/>
          <p:nvPr/>
        </p:nvPicPr>
        <p:blipFill>
          <a:blip r:embed="rId4">
            <a:alphaModFix/>
          </a:blip>
          <a:stretch>
            <a:fillRect/>
          </a:stretch>
        </p:blipFill>
        <p:spPr>
          <a:xfrm>
            <a:off x="5833625" y="361135"/>
            <a:ext cx="2367700" cy="1878415"/>
          </a:xfrm>
          <a:prstGeom prst="rect">
            <a:avLst/>
          </a:prstGeom>
          <a:noFill/>
          <a:ln>
            <a:noFill/>
          </a:ln>
        </p:spPr>
      </p:pic>
      <p:pic>
        <p:nvPicPr>
          <p:cNvPr id="446" name="Google Shape;446;p37"/>
          <p:cNvPicPr preferRelativeResize="0"/>
          <p:nvPr/>
        </p:nvPicPr>
        <p:blipFill>
          <a:blip r:embed="rId5">
            <a:alphaModFix/>
          </a:blip>
          <a:stretch>
            <a:fillRect/>
          </a:stretch>
        </p:blipFill>
        <p:spPr>
          <a:xfrm>
            <a:off x="372075" y="2792875"/>
            <a:ext cx="2570925" cy="2039625"/>
          </a:xfrm>
          <a:prstGeom prst="rect">
            <a:avLst/>
          </a:prstGeom>
          <a:noFill/>
          <a:ln>
            <a:noFill/>
          </a:ln>
        </p:spPr>
      </p:pic>
      <p:pic>
        <p:nvPicPr>
          <p:cNvPr id="447" name="Google Shape;447;p37"/>
          <p:cNvPicPr preferRelativeResize="0"/>
          <p:nvPr/>
        </p:nvPicPr>
        <p:blipFill>
          <a:blip r:embed="rId6">
            <a:alphaModFix/>
          </a:blip>
          <a:stretch>
            <a:fillRect/>
          </a:stretch>
        </p:blipFill>
        <p:spPr>
          <a:xfrm>
            <a:off x="3112175" y="2792872"/>
            <a:ext cx="2570925" cy="2039627"/>
          </a:xfrm>
          <a:prstGeom prst="rect">
            <a:avLst/>
          </a:prstGeom>
          <a:noFill/>
          <a:ln>
            <a:noFill/>
          </a:ln>
        </p:spPr>
      </p:pic>
      <p:pic>
        <p:nvPicPr>
          <p:cNvPr id="448" name="Google Shape;448;p37"/>
          <p:cNvPicPr preferRelativeResize="0"/>
          <p:nvPr/>
        </p:nvPicPr>
        <p:blipFill>
          <a:blip r:embed="rId7">
            <a:alphaModFix/>
          </a:blip>
          <a:stretch>
            <a:fillRect/>
          </a:stretch>
        </p:blipFill>
        <p:spPr>
          <a:xfrm>
            <a:off x="5919349" y="2886201"/>
            <a:ext cx="2281974" cy="1810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8"/>
          <p:cNvPicPr preferRelativeResize="0"/>
          <p:nvPr/>
        </p:nvPicPr>
        <p:blipFill>
          <a:blip r:embed="rId3">
            <a:alphaModFix/>
          </a:blip>
          <a:stretch>
            <a:fillRect/>
          </a:stretch>
        </p:blipFill>
        <p:spPr>
          <a:xfrm>
            <a:off x="413375" y="652175"/>
            <a:ext cx="2952775" cy="2342575"/>
          </a:xfrm>
          <a:prstGeom prst="rect">
            <a:avLst/>
          </a:prstGeom>
          <a:noFill/>
          <a:ln>
            <a:noFill/>
          </a:ln>
        </p:spPr>
      </p:pic>
      <p:pic>
        <p:nvPicPr>
          <p:cNvPr id="454" name="Google Shape;454;p38"/>
          <p:cNvPicPr preferRelativeResize="0"/>
          <p:nvPr/>
        </p:nvPicPr>
        <p:blipFill>
          <a:blip r:embed="rId4">
            <a:alphaModFix/>
          </a:blip>
          <a:stretch>
            <a:fillRect/>
          </a:stretch>
        </p:blipFill>
        <p:spPr>
          <a:xfrm>
            <a:off x="3493450" y="762524"/>
            <a:ext cx="2674550" cy="2121871"/>
          </a:xfrm>
          <a:prstGeom prst="rect">
            <a:avLst/>
          </a:prstGeom>
          <a:noFill/>
          <a:ln>
            <a:noFill/>
          </a:ln>
        </p:spPr>
      </p:pic>
      <p:pic>
        <p:nvPicPr>
          <p:cNvPr id="455" name="Google Shape;455;p38"/>
          <p:cNvPicPr preferRelativeResize="0"/>
          <p:nvPr/>
        </p:nvPicPr>
        <p:blipFill>
          <a:blip r:embed="rId5">
            <a:alphaModFix/>
          </a:blip>
          <a:stretch>
            <a:fillRect/>
          </a:stretch>
        </p:blipFill>
        <p:spPr>
          <a:xfrm>
            <a:off x="6295300" y="871963"/>
            <a:ext cx="2674550" cy="1903000"/>
          </a:xfrm>
          <a:prstGeom prst="rect">
            <a:avLst/>
          </a:prstGeom>
          <a:noFill/>
          <a:ln>
            <a:noFill/>
          </a:ln>
        </p:spPr>
      </p:pic>
      <p:pic>
        <p:nvPicPr>
          <p:cNvPr id="456" name="Google Shape;456;p38"/>
          <p:cNvPicPr preferRelativeResize="0"/>
          <p:nvPr/>
        </p:nvPicPr>
        <p:blipFill>
          <a:blip r:embed="rId6">
            <a:alphaModFix/>
          </a:blip>
          <a:stretch>
            <a:fillRect/>
          </a:stretch>
        </p:blipFill>
        <p:spPr>
          <a:xfrm>
            <a:off x="764850" y="2994762"/>
            <a:ext cx="2601312" cy="2063738"/>
          </a:xfrm>
          <a:prstGeom prst="rect">
            <a:avLst/>
          </a:prstGeom>
          <a:noFill/>
          <a:ln>
            <a:noFill/>
          </a:ln>
        </p:spPr>
      </p:pic>
      <p:pic>
        <p:nvPicPr>
          <p:cNvPr id="457" name="Google Shape;457;p38"/>
          <p:cNvPicPr preferRelativeResize="0"/>
          <p:nvPr/>
        </p:nvPicPr>
        <p:blipFill>
          <a:blip r:embed="rId7">
            <a:alphaModFix/>
          </a:blip>
          <a:stretch>
            <a:fillRect/>
          </a:stretch>
        </p:blipFill>
        <p:spPr>
          <a:xfrm>
            <a:off x="3775825" y="3079762"/>
            <a:ext cx="2601312" cy="2063738"/>
          </a:xfrm>
          <a:prstGeom prst="rect">
            <a:avLst/>
          </a:prstGeom>
          <a:noFill/>
          <a:ln>
            <a:noFill/>
          </a:ln>
        </p:spPr>
      </p:pic>
      <p:pic>
        <p:nvPicPr>
          <p:cNvPr id="458" name="Google Shape;458;p38"/>
          <p:cNvPicPr preferRelativeResize="0"/>
          <p:nvPr/>
        </p:nvPicPr>
        <p:blipFill>
          <a:blip r:embed="rId8">
            <a:alphaModFix/>
          </a:blip>
          <a:stretch>
            <a:fillRect/>
          </a:stretch>
        </p:blipFill>
        <p:spPr>
          <a:xfrm>
            <a:off x="6507787" y="3151812"/>
            <a:ext cx="2462063" cy="1919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39"/>
          <p:cNvPicPr preferRelativeResize="0"/>
          <p:nvPr/>
        </p:nvPicPr>
        <p:blipFill>
          <a:blip r:embed="rId3">
            <a:alphaModFix/>
          </a:blip>
          <a:stretch>
            <a:fillRect/>
          </a:stretch>
        </p:blipFill>
        <p:spPr>
          <a:xfrm>
            <a:off x="315525" y="598575"/>
            <a:ext cx="2905425" cy="2305000"/>
          </a:xfrm>
          <a:prstGeom prst="rect">
            <a:avLst/>
          </a:prstGeom>
          <a:noFill/>
          <a:ln>
            <a:noFill/>
          </a:ln>
        </p:spPr>
      </p:pic>
      <p:pic>
        <p:nvPicPr>
          <p:cNvPr id="464" name="Google Shape;464;p39"/>
          <p:cNvPicPr preferRelativeResize="0"/>
          <p:nvPr/>
        </p:nvPicPr>
        <p:blipFill>
          <a:blip r:embed="rId4">
            <a:alphaModFix/>
          </a:blip>
          <a:stretch>
            <a:fillRect/>
          </a:stretch>
        </p:blipFill>
        <p:spPr>
          <a:xfrm>
            <a:off x="3336375" y="574800"/>
            <a:ext cx="2965360" cy="2352550"/>
          </a:xfrm>
          <a:prstGeom prst="rect">
            <a:avLst/>
          </a:prstGeom>
          <a:noFill/>
          <a:ln>
            <a:noFill/>
          </a:ln>
        </p:spPr>
      </p:pic>
      <p:pic>
        <p:nvPicPr>
          <p:cNvPr id="465" name="Google Shape;465;p39"/>
          <p:cNvPicPr preferRelativeResize="0"/>
          <p:nvPr/>
        </p:nvPicPr>
        <p:blipFill>
          <a:blip r:embed="rId5">
            <a:alphaModFix/>
          </a:blip>
          <a:stretch>
            <a:fillRect/>
          </a:stretch>
        </p:blipFill>
        <p:spPr>
          <a:xfrm>
            <a:off x="6417150" y="700325"/>
            <a:ext cx="2493675" cy="1978350"/>
          </a:xfrm>
          <a:prstGeom prst="rect">
            <a:avLst/>
          </a:prstGeom>
          <a:noFill/>
          <a:ln>
            <a:noFill/>
          </a:ln>
        </p:spPr>
      </p:pic>
      <p:pic>
        <p:nvPicPr>
          <p:cNvPr id="466" name="Google Shape;466;p39"/>
          <p:cNvPicPr preferRelativeResize="0"/>
          <p:nvPr/>
        </p:nvPicPr>
        <p:blipFill>
          <a:blip r:embed="rId6">
            <a:alphaModFix/>
          </a:blip>
          <a:stretch>
            <a:fillRect/>
          </a:stretch>
        </p:blipFill>
        <p:spPr>
          <a:xfrm>
            <a:off x="683485" y="2972450"/>
            <a:ext cx="2537465" cy="2013086"/>
          </a:xfrm>
          <a:prstGeom prst="rect">
            <a:avLst/>
          </a:prstGeom>
          <a:noFill/>
          <a:ln>
            <a:noFill/>
          </a:ln>
        </p:spPr>
      </p:pic>
      <p:pic>
        <p:nvPicPr>
          <p:cNvPr id="467" name="Google Shape;467;p39"/>
          <p:cNvPicPr preferRelativeResize="0"/>
          <p:nvPr/>
        </p:nvPicPr>
        <p:blipFill>
          <a:blip r:embed="rId7">
            <a:alphaModFix/>
          </a:blip>
          <a:stretch>
            <a:fillRect/>
          </a:stretch>
        </p:blipFill>
        <p:spPr>
          <a:xfrm>
            <a:off x="3670335" y="2988062"/>
            <a:ext cx="2537465" cy="1981848"/>
          </a:xfrm>
          <a:prstGeom prst="rect">
            <a:avLst/>
          </a:prstGeom>
          <a:noFill/>
          <a:ln>
            <a:noFill/>
          </a:ln>
        </p:spPr>
      </p:pic>
      <p:pic>
        <p:nvPicPr>
          <p:cNvPr id="468" name="Google Shape;468;p39"/>
          <p:cNvPicPr preferRelativeResize="0"/>
          <p:nvPr/>
        </p:nvPicPr>
        <p:blipFill>
          <a:blip r:embed="rId8">
            <a:alphaModFix/>
          </a:blip>
          <a:stretch>
            <a:fillRect/>
          </a:stretch>
        </p:blipFill>
        <p:spPr>
          <a:xfrm>
            <a:off x="6395260" y="2972437"/>
            <a:ext cx="2537465" cy="2013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40"/>
          <p:cNvPicPr preferRelativeResize="0"/>
          <p:nvPr/>
        </p:nvPicPr>
        <p:blipFill>
          <a:blip r:embed="rId3">
            <a:alphaModFix/>
          </a:blip>
          <a:stretch>
            <a:fillRect/>
          </a:stretch>
        </p:blipFill>
        <p:spPr>
          <a:xfrm>
            <a:off x="141525" y="494900"/>
            <a:ext cx="2972850" cy="2358500"/>
          </a:xfrm>
          <a:prstGeom prst="rect">
            <a:avLst/>
          </a:prstGeom>
          <a:noFill/>
          <a:ln>
            <a:noFill/>
          </a:ln>
        </p:spPr>
      </p:pic>
      <p:pic>
        <p:nvPicPr>
          <p:cNvPr id="474" name="Google Shape;474;p40"/>
          <p:cNvPicPr preferRelativeResize="0"/>
          <p:nvPr/>
        </p:nvPicPr>
        <p:blipFill>
          <a:blip r:embed="rId4">
            <a:alphaModFix/>
          </a:blip>
          <a:stretch>
            <a:fillRect/>
          </a:stretch>
        </p:blipFill>
        <p:spPr>
          <a:xfrm>
            <a:off x="3273900" y="543250"/>
            <a:ext cx="2972850" cy="2358497"/>
          </a:xfrm>
          <a:prstGeom prst="rect">
            <a:avLst/>
          </a:prstGeom>
          <a:noFill/>
          <a:ln>
            <a:noFill/>
          </a:ln>
        </p:spPr>
      </p:pic>
      <p:pic>
        <p:nvPicPr>
          <p:cNvPr id="475" name="Google Shape;475;p40"/>
          <p:cNvPicPr preferRelativeResize="0"/>
          <p:nvPr/>
        </p:nvPicPr>
        <p:blipFill>
          <a:blip r:embed="rId5">
            <a:alphaModFix/>
          </a:blip>
          <a:stretch>
            <a:fillRect/>
          </a:stretch>
        </p:blipFill>
        <p:spPr>
          <a:xfrm>
            <a:off x="6406275" y="738975"/>
            <a:ext cx="2474999" cy="1963529"/>
          </a:xfrm>
          <a:prstGeom prst="rect">
            <a:avLst/>
          </a:prstGeom>
          <a:noFill/>
          <a:ln>
            <a:noFill/>
          </a:ln>
        </p:spPr>
      </p:pic>
      <p:pic>
        <p:nvPicPr>
          <p:cNvPr id="476" name="Google Shape;476;p40"/>
          <p:cNvPicPr preferRelativeResize="0"/>
          <p:nvPr/>
        </p:nvPicPr>
        <p:blipFill>
          <a:blip r:embed="rId6">
            <a:alphaModFix/>
          </a:blip>
          <a:stretch>
            <a:fillRect/>
          </a:stretch>
        </p:blipFill>
        <p:spPr>
          <a:xfrm>
            <a:off x="456925" y="2901753"/>
            <a:ext cx="2592450" cy="2056707"/>
          </a:xfrm>
          <a:prstGeom prst="rect">
            <a:avLst/>
          </a:prstGeom>
          <a:noFill/>
          <a:ln>
            <a:noFill/>
          </a:ln>
        </p:spPr>
      </p:pic>
      <p:pic>
        <p:nvPicPr>
          <p:cNvPr id="477" name="Google Shape;477;p40"/>
          <p:cNvPicPr preferRelativeResize="0"/>
          <p:nvPr/>
        </p:nvPicPr>
        <p:blipFill>
          <a:blip r:embed="rId7">
            <a:alphaModFix/>
          </a:blip>
          <a:stretch>
            <a:fillRect/>
          </a:stretch>
        </p:blipFill>
        <p:spPr>
          <a:xfrm>
            <a:off x="3593600" y="3007128"/>
            <a:ext cx="2592450" cy="2056707"/>
          </a:xfrm>
          <a:prstGeom prst="rect">
            <a:avLst/>
          </a:prstGeom>
          <a:noFill/>
          <a:ln>
            <a:noFill/>
          </a:ln>
        </p:spPr>
      </p:pic>
      <p:pic>
        <p:nvPicPr>
          <p:cNvPr id="478" name="Google Shape;478;p40"/>
          <p:cNvPicPr preferRelativeResize="0"/>
          <p:nvPr/>
        </p:nvPicPr>
        <p:blipFill>
          <a:blip r:embed="rId8">
            <a:alphaModFix/>
          </a:blip>
          <a:stretch>
            <a:fillRect/>
          </a:stretch>
        </p:blipFill>
        <p:spPr>
          <a:xfrm>
            <a:off x="6406275" y="3007128"/>
            <a:ext cx="2592450" cy="20567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1"/>
          <p:cNvPicPr preferRelativeResize="0"/>
          <p:nvPr/>
        </p:nvPicPr>
        <p:blipFill>
          <a:blip r:embed="rId3">
            <a:alphaModFix/>
          </a:blip>
          <a:stretch>
            <a:fillRect/>
          </a:stretch>
        </p:blipFill>
        <p:spPr>
          <a:xfrm>
            <a:off x="437125" y="516550"/>
            <a:ext cx="3077424" cy="2441450"/>
          </a:xfrm>
          <a:prstGeom prst="rect">
            <a:avLst/>
          </a:prstGeom>
          <a:noFill/>
          <a:ln>
            <a:noFill/>
          </a:ln>
        </p:spPr>
      </p:pic>
      <p:pic>
        <p:nvPicPr>
          <p:cNvPr id="484" name="Google Shape;484;p41"/>
          <p:cNvPicPr preferRelativeResize="0"/>
          <p:nvPr/>
        </p:nvPicPr>
        <p:blipFill>
          <a:blip r:embed="rId4">
            <a:alphaModFix/>
          </a:blip>
          <a:stretch>
            <a:fillRect/>
          </a:stretch>
        </p:blipFill>
        <p:spPr>
          <a:xfrm>
            <a:off x="3645000" y="677050"/>
            <a:ext cx="2783825" cy="1991475"/>
          </a:xfrm>
          <a:prstGeom prst="rect">
            <a:avLst/>
          </a:prstGeom>
          <a:noFill/>
          <a:ln>
            <a:noFill/>
          </a:ln>
        </p:spPr>
      </p:pic>
      <p:pic>
        <p:nvPicPr>
          <p:cNvPr id="485" name="Google Shape;485;p41"/>
          <p:cNvPicPr preferRelativeResize="0"/>
          <p:nvPr/>
        </p:nvPicPr>
        <p:blipFill>
          <a:blip r:embed="rId5">
            <a:alphaModFix/>
          </a:blip>
          <a:stretch>
            <a:fillRect/>
          </a:stretch>
        </p:blipFill>
        <p:spPr>
          <a:xfrm>
            <a:off x="6428825" y="652199"/>
            <a:ext cx="2735475" cy="1991475"/>
          </a:xfrm>
          <a:prstGeom prst="rect">
            <a:avLst/>
          </a:prstGeom>
          <a:noFill/>
          <a:ln>
            <a:noFill/>
          </a:ln>
        </p:spPr>
      </p:pic>
      <p:pic>
        <p:nvPicPr>
          <p:cNvPr id="486" name="Google Shape;486;p41"/>
          <p:cNvPicPr preferRelativeResize="0"/>
          <p:nvPr/>
        </p:nvPicPr>
        <p:blipFill>
          <a:blip r:embed="rId6">
            <a:alphaModFix/>
          </a:blip>
          <a:stretch>
            <a:fillRect/>
          </a:stretch>
        </p:blipFill>
        <p:spPr>
          <a:xfrm>
            <a:off x="779074" y="2907925"/>
            <a:ext cx="2735474" cy="2170175"/>
          </a:xfrm>
          <a:prstGeom prst="rect">
            <a:avLst/>
          </a:prstGeom>
          <a:noFill/>
          <a:ln>
            <a:noFill/>
          </a:ln>
        </p:spPr>
      </p:pic>
      <p:pic>
        <p:nvPicPr>
          <p:cNvPr id="487" name="Google Shape;487;p41"/>
          <p:cNvPicPr preferRelativeResize="0"/>
          <p:nvPr/>
        </p:nvPicPr>
        <p:blipFill>
          <a:blip r:embed="rId7">
            <a:alphaModFix/>
          </a:blip>
          <a:stretch>
            <a:fillRect/>
          </a:stretch>
        </p:blipFill>
        <p:spPr>
          <a:xfrm>
            <a:off x="3666949" y="2820925"/>
            <a:ext cx="2769009" cy="2170175"/>
          </a:xfrm>
          <a:prstGeom prst="rect">
            <a:avLst/>
          </a:prstGeom>
          <a:noFill/>
          <a:ln>
            <a:noFill/>
          </a:ln>
        </p:spPr>
      </p:pic>
      <p:pic>
        <p:nvPicPr>
          <p:cNvPr id="488" name="Google Shape;488;p41"/>
          <p:cNvPicPr preferRelativeResize="0"/>
          <p:nvPr/>
        </p:nvPicPr>
        <p:blipFill>
          <a:blip r:embed="rId8">
            <a:alphaModFix/>
          </a:blip>
          <a:stretch>
            <a:fillRect/>
          </a:stretch>
        </p:blipFill>
        <p:spPr>
          <a:xfrm>
            <a:off x="6588358" y="2907924"/>
            <a:ext cx="2403242" cy="190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txBox="1"/>
          <p:nvPr/>
        </p:nvSpPr>
        <p:spPr>
          <a:xfrm>
            <a:off x="513250" y="1505000"/>
            <a:ext cx="8460300" cy="30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Nunito"/>
                <a:ea typeface="Nunito"/>
                <a:cs typeface="Nunito"/>
                <a:sym typeface="Nunito"/>
              </a:rPr>
              <a:t>From the distribution graph we can see that the distribution is either, right skewed or near normal</a:t>
            </a:r>
            <a:endParaRPr b="1" sz="2100">
              <a:solidFill>
                <a:schemeClr val="dk2"/>
              </a:solidFill>
              <a:latin typeface="Nunito"/>
              <a:ea typeface="Nunito"/>
              <a:cs typeface="Nunito"/>
              <a:sym typeface="Nunito"/>
            </a:endParaRPr>
          </a:p>
          <a:p>
            <a:pPr indent="0" lvl="0" marL="0" rtl="0" algn="ctr">
              <a:spcBef>
                <a:spcPts val="0"/>
              </a:spcBef>
              <a:spcAft>
                <a:spcPts val="0"/>
              </a:spcAft>
              <a:buNone/>
            </a:pPr>
            <a:r>
              <a:t/>
            </a:r>
            <a:endParaRPr b="1" sz="2100">
              <a:solidFill>
                <a:schemeClr val="dk2"/>
              </a:solidFill>
              <a:latin typeface="Nunito"/>
              <a:ea typeface="Nunito"/>
              <a:cs typeface="Nunito"/>
              <a:sym typeface="Nunito"/>
            </a:endParaRPr>
          </a:p>
          <a:p>
            <a:pPr indent="0" lvl="0" marL="0" rtl="0" algn="ctr">
              <a:spcBef>
                <a:spcPts val="0"/>
              </a:spcBef>
              <a:spcAft>
                <a:spcPts val="0"/>
              </a:spcAft>
              <a:buNone/>
            </a:pPr>
            <a:r>
              <a:t/>
            </a:r>
            <a:endParaRPr b="1" sz="2100">
              <a:solidFill>
                <a:schemeClr val="dk2"/>
              </a:solidFill>
              <a:latin typeface="Nunito"/>
              <a:ea typeface="Nunito"/>
              <a:cs typeface="Nunito"/>
              <a:sym typeface="Nunito"/>
            </a:endParaRPr>
          </a:p>
          <a:p>
            <a:pPr indent="0" lvl="0" marL="0" rtl="0" algn="ctr">
              <a:spcBef>
                <a:spcPts val="0"/>
              </a:spcBef>
              <a:spcAft>
                <a:spcPts val="0"/>
              </a:spcAft>
              <a:buNone/>
            </a:pPr>
            <a:r>
              <a:t/>
            </a:r>
            <a:endParaRPr b="1" sz="2100">
              <a:solidFill>
                <a:schemeClr val="dk2"/>
              </a:solidFill>
              <a:latin typeface="Nunito"/>
              <a:ea typeface="Nunito"/>
              <a:cs typeface="Nunito"/>
              <a:sym typeface="Nunito"/>
            </a:endParaRPr>
          </a:p>
          <a:p>
            <a:pPr indent="0" lvl="0" marL="0" rtl="0" algn="ctr">
              <a:spcBef>
                <a:spcPts val="0"/>
              </a:spcBef>
              <a:spcAft>
                <a:spcPts val="0"/>
              </a:spcAft>
              <a:buNone/>
            </a:pPr>
            <a:r>
              <a:t/>
            </a:r>
            <a:endParaRPr b="1" sz="2100">
              <a:solidFill>
                <a:schemeClr val="dk2"/>
              </a:solidFill>
              <a:latin typeface="Nunito"/>
              <a:ea typeface="Nunito"/>
              <a:cs typeface="Nunito"/>
              <a:sym typeface="Nunito"/>
            </a:endParaRPr>
          </a:p>
          <a:p>
            <a:pPr indent="0" lvl="0" marL="0" rtl="0" algn="ctr">
              <a:spcBef>
                <a:spcPts val="0"/>
              </a:spcBef>
              <a:spcAft>
                <a:spcPts val="0"/>
              </a:spcAft>
              <a:buNone/>
            </a:pPr>
            <a:r>
              <a:t/>
            </a:r>
            <a:endParaRPr b="1" sz="2100">
              <a:solidFill>
                <a:schemeClr val="dk2"/>
              </a:solidFill>
              <a:latin typeface="Nunito"/>
              <a:ea typeface="Nunito"/>
              <a:cs typeface="Nunito"/>
              <a:sym typeface="Nunito"/>
            </a:endParaRPr>
          </a:p>
          <a:p>
            <a:pPr indent="0" lvl="0" marL="0" rtl="0" algn="ctr">
              <a:spcBef>
                <a:spcPts val="0"/>
              </a:spcBef>
              <a:spcAft>
                <a:spcPts val="0"/>
              </a:spcAft>
              <a:buNone/>
            </a:pPr>
            <a:r>
              <a:rPr b="1" lang="en" sz="2100">
                <a:solidFill>
                  <a:schemeClr val="dk2"/>
                </a:solidFill>
                <a:latin typeface="Nunito"/>
                <a:ea typeface="Nunito"/>
                <a:cs typeface="Nunito"/>
                <a:sym typeface="Nunito"/>
              </a:rPr>
              <a:t>Therefore </a:t>
            </a:r>
            <a:r>
              <a:rPr b="1" lang="en" sz="2100">
                <a:solidFill>
                  <a:schemeClr val="dk2"/>
                </a:solidFill>
                <a:latin typeface="Nunito"/>
                <a:ea typeface="Nunito"/>
                <a:cs typeface="Nunito"/>
                <a:sym typeface="Nunito"/>
              </a:rPr>
              <a:t>Standard Scaling Can be applied</a:t>
            </a:r>
            <a:endParaRPr b="1" sz="21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Training the Model</a:t>
            </a:r>
            <a:endParaRPr sz="2400">
              <a:latin typeface="Times New Roman"/>
              <a:ea typeface="Times New Roman"/>
              <a:cs typeface="Times New Roman"/>
              <a:sym typeface="Times New Roman"/>
            </a:endParaRPr>
          </a:p>
        </p:txBody>
      </p:sp>
      <p:sp>
        <p:nvSpPr>
          <p:cNvPr id="499" name="Google Shape;499;p43"/>
          <p:cNvSpPr txBox="1"/>
          <p:nvPr/>
        </p:nvSpPr>
        <p:spPr>
          <a:xfrm>
            <a:off x="1303800" y="1189625"/>
            <a:ext cx="7089900" cy="2001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Times New Roman"/>
              <a:buChar char="●"/>
            </a:pPr>
            <a:r>
              <a:rPr b="1" lang="en">
                <a:latin typeface="Times New Roman"/>
                <a:ea typeface="Times New Roman"/>
                <a:cs typeface="Times New Roman"/>
                <a:sym typeface="Times New Roman"/>
              </a:rPr>
              <a:t>Model Selection:</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We use multiple machine learning models to compare their performance on breast cancer detection:</a:t>
            </a:r>
            <a:endParaRPr>
              <a:latin typeface="Times New Roman"/>
              <a:ea typeface="Times New Roman"/>
              <a:cs typeface="Times New Roman"/>
              <a:sym typeface="Times New Roman"/>
            </a:endParaRPr>
          </a:p>
          <a:p>
            <a:pPr indent="-317500" lvl="2" marL="13716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AdaBoost</a:t>
            </a:r>
            <a:endParaRPr>
              <a:latin typeface="Times New Roman"/>
              <a:ea typeface="Times New Roman"/>
              <a:cs typeface="Times New Roman"/>
              <a:sym typeface="Times New Roman"/>
            </a:endParaRPr>
          </a:p>
          <a:p>
            <a:pPr indent="-317500" lvl="2" marL="13716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Logistic Regression (LR)</a:t>
            </a:r>
            <a:endParaRPr>
              <a:latin typeface="Times New Roman"/>
              <a:ea typeface="Times New Roman"/>
              <a:cs typeface="Times New Roman"/>
              <a:sym typeface="Times New Roman"/>
            </a:endParaRPr>
          </a:p>
          <a:p>
            <a:pPr indent="-317500" lvl="2" marL="13716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Decision Tree</a:t>
            </a:r>
            <a:endParaRPr>
              <a:latin typeface="Times New Roman"/>
              <a:ea typeface="Times New Roman"/>
              <a:cs typeface="Times New Roman"/>
              <a:sym typeface="Times New Roman"/>
            </a:endParaRPr>
          </a:p>
          <a:p>
            <a:pPr indent="-317500" lvl="2" marL="13716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Random Forest</a:t>
            </a:r>
            <a:endParaRPr>
              <a:latin typeface="Times New Roman"/>
              <a:ea typeface="Times New Roman"/>
              <a:cs typeface="Times New Roman"/>
              <a:sym typeface="Times New Roman"/>
            </a:endParaRPr>
          </a:p>
          <a:p>
            <a:pPr indent="-317500" lvl="2" marL="13716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XGBoost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Data Versions:</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
                <a:latin typeface="Times New Roman"/>
                <a:ea typeface="Times New Roman"/>
                <a:cs typeface="Times New Roman"/>
                <a:sym typeface="Times New Roman"/>
              </a:rPr>
              <a:t>Raw Data</a:t>
            </a:r>
            <a:r>
              <a:rPr lang="en">
                <a:latin typeface="Times New Roman"/>
                <a:ea typeface="Times New Roman"/>
                <a:cs typeface="Times New Roman"/>
                <a:sym typeface="Times New Roman"/>
              </a:rPr>
              <a:t>: Model trained on the original, unprocessed dataset.</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Char char="○"/>
            </a:pPr>
            <a:r>
              <a:rPr b="1" lang="en">
                <a:latin typeface="Times New Roman"/>
                <a:ea typeface="Times New Roman"/>
                <a:cs typeface="Times New Roman"/>
                <a:sym typeface="Times New Roman"/>
              </a:rPr>
              <a:t>With SMOTE</a:t>
            </a:r>
            <a:r>
              <a:rPr lang="en">
                <a:latin typeface="Times New Roman"/>
                <a:ea typeface="Times New Roman"/>
                <a:cs typeface="Times New Roman"/>
                <a:sym typeface="Times New Roman"/>
              </a:rPr>
              <a:t>: SMOTE applied to generate synthetic data for the minority class.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Char char="●"/>
            </a:pPr>
            <a:r>
              <a:rPr b="1" lang="en">
                <a:latin typeface="Times New Roman"/>
                <a:ea typeface="Times New Roman"/>
                <a:cs typeface="Times New Roman"/>
                <a:sym typeface="Times New Roman"/>
              </a:rPr>
              <a:t>Procedure:</a:t>
            </a:r>
            <a:r>
              <a:rPr lang="en">
                <a:latin typeface="Times New Roman"/>
                <a:ea typeface="Times New Roman"/>
                <a:cs typeface="Times New Roman"/>
                <a:sym typeface="Times New Roman"/>
              </a:rPr>
              <a:t> Split the dataset into training and testing sets (70% train, 30% test) for evaluation.</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type="title"/>
          </p:nvPr>
        </p:nvSpPr>
        <p:spPr>
          <a:xfrm>
            <a:off x="1303800" y="750825"/>
            <a:ext cx="7030500" cy="999300"/>
          </a:xfrm>
          <a:prstGeom prst="rect">
            <a:avLst/>
          </a:prstGeom>
          <a:noFill/>
        </p:spPr>
        <p:txBody>
          <a:bodyPr anchorCtr="0" anchor="t" bIns="91425" lIns="91425" spcFirstLastPara="1" rIns="91425" wrap="square" tIns="91425">
            <a:normAutofit/>
          </a:bodyPr>
          <a:lstStyle/>
          <a:p>
            <a:pPr indent="0" lvl="0" marL="0" rtl="0" algn="l">
              <a:lnSpc>
                <a:spcPct val="86990"/>
              </a:lnSpc>
              <a:spcBef>
                <a:spcPts val="0"/>
              </a:spcBef>
              <a:spcAft>
                <a:spcPts val="0"/>
              </a:spcAft>
              <a:buNone/>
            </a:pPr>
            <a:r>
              <a:rPr lang="en" sz="4000">
                <a:solidFill>
                  <a:srgbClr val="12294E"/>
                </a:solidFill>
                <a:highlight>
                  <a:srgbClr val="ECECEC"/>
                </a:highlight>
                <a:latin typeface="Times New Roman"/>
                <a:ea typeface="Times New Roman"/>
                <a:cs typeface="Times New Roman"/>
                <a:sym typeface="Times New Roman"/>
              </a:rPr>
              <a:t>What is Breast Cancer?</a:t>
            </a:r>
            <a:endParaRPr>
              <a:highlight>
                <a:srgbClr val="ECECEC"/>
              </a:highlight>
            </a:endParaRPr>
          </a:p>
        </p:txBody>
      </p:sp>
      <p:sp>
        <p:nvSpPr>
          <p:cNvPr id="360" name="Google Shape;360;p26"/>
          <p:cNvSpPr txBox="1"/>
          <p:nvPr>
            <p:ph idx="1" type="body"/>
          </p:nvPr>
        </p:nvSpPr>
        <p:spPr>
          <a:xfrm>
            <a:off x="1303800" y="1750125"/>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None/>
            </a:pPr>
            <a:r>
              <a:rPr lang="en" sz="1750">
                <a:solidFill>
                  <a:srgbClr val="000000"/>
                </a:solidFill>
                <a:latin typeface="Times New Roman"/>
                <a:ea typeface="Times New Roman"/>
                <a:cs typeface="Times New Roman"/>
                <a:sym typeface="Times New Roman"/>
              </a:rPr>
              <a:t>Breast cancer is a kind of malignant growth of cells starting with breast tissue, usually in the interior lining of the Breast Lobules or Milk Ducts and metastasizing to other body parts. </a:t>
            </a:r>
            <a:endParaRPr sz="1750">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sz="1750">
                <a:solidFill>
                  <a:srgbClr val="000000"/>
                </a:solidFill>
                <a:latin typeface="Times New Roman"/>
                <a:ea typeface="Times New Roman"/>
                <a:cs typeface="Times New Roman"/>
                <a:sym typeface="Times New Roman"/>
              </a:rPr>
              <a:t>The </a:t>
            </a:r>
            <a:r>
              <a:rPr b="1" lang="en" sz="1750">
                <a:solidFill>
                  <a:srgbClr val="000000"/>
                </a:solidFill>
                <a:latin typeface="Times New Roman"/>
                <a:ea typeface="Times New Roman"/>
                <a:cs typeface="Times New Roman"/>
                <a:sym typeface="Times New Roman"/>
              </a:rPr>
              <a:t>second most widespread disease</a:t>
            </a:r>
            <a:r>
              <a:rPr lang="en" sz="1750">
                <a:solidFill>
                  <a:srgbClr val="000000"/>
                </a:solidFill>
                <a:latin typeface="Times New Roman"/>
                <a:ea typeface="Times New Roman"/>
                <a:cs typeface="Times New Roman"/>
                <a:sym typeface="Times New Roman"/>
              </a:rPr>
              <a:t> worldwide is breast cancer. It can be classified into two main types:</a:t>
            </a:r>
            <a:endParaRPr sz="1750">
              <a:solidFill>
                <a:srgbClr val="000000"/>
              </a:solidFill>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rPr b="1" lang="en" sz="1750">
                <a:solidFill>
                  <a:srgbClr val="000000"/>
                </a:solidFill>
                <a:latin typeface="Times New Roman"/>
                <a:ea typeface="Times New Roman"/>
                <a:cs typeface="Times New Roman"/>
                <a:sym typeface="Times New Roman"/>
              </a:rPr>
              <a:t>Malignant</a:t>
            </a:r>
            <a:endParaRPr sz="1750">
              <a:solidFill>
                <a:srgbClr val="000000"/>
              </a:solidFill>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rPr b="1" lang="en" sz="1750">
                <a:solidFill>
                  <a:srgbClr val="000000"/>
                </a:solidFill>
                <a:latin typeface="Times New Roman"/>
                <a:ea typeface="Times New Roman"/>
                <a:cs typeface="Times New Roman"/>
                <a:sym typeface="Times New Roman"/>
              </a:rPr>
              <a:t>Benign</a:t>
            </a:r>
            <a:endParaRPr sz="175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44"/>
          <p:cNvGrpSpPr/>
          <p:nvPr/>
        </p:nvGrpSpPr>
        <p:grpSpPr>
          <a:xfrm>
            <a:off x="0" y="228600"/>
            <a:ext cx="4606500" cy="2016900"/>
            <a:chOff x="0" y="0"/>
            <a:chExt cx="4606500" cy="2016900"/>
          </a:xfrm>
        </p:grpSpPr>
        <p:sp>
          <p:nvSpPr>
            <p:cNvPr id="505" name="Google Shape;505;p44"/>
            <p:cNvSpPr/>
            <p:nvPr/>
          </p:nvSpPr>
          <p:spPr>
            <a:xfrm>
              <a:off x="0" y="0"/>
              <a:ext cx="4606500" cy="20169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506" name="Google Shape;506;p44"/>
            <p:cNvPicPr preferRelativeResize="0"/>
            <p:nvPr/>
          </p:nvPicPr>
          <p:blipFill>
            <a:blip r:embed="rId3">
              <a:alphaModFix/>
            </a:blip>
            <a:stretch>
              <a:fillRect/>
            </a:stretch>
          </p:blipFill>
          <p:spPr>
            <a:xfrm>
              <a:off x="214400" y="152400"/>
              <a:ext cx="4177701" cy="1620100"/>
            </a:xfrm>
            <a:prstGeom prst="rect">
              <a:avLst/>
            </a:prstGeom>
            <a:noFill/>
            <a:ln>
              <a:noFill/>
            </a:ln>
          </p:spPr>
        </p:pic>
      </p:grpSp>
      <p:pic>
        <p:nvPicPr>
          <p:cNvPr id="507" name="Google Shape;507;p44"/>
          <p:cNvPicPr preferRelativeResize="0"/>
          <p:nvPr/>
        </p:nvPicPr>
        <p:blipFill>
          <a:blip r:embed="rId4">
            <a:alphaModFix/>
          </a:blip>
          <a:stretch>
            <a:fillRect/>
          </a:stretch>
        </p:blipFill>
        <p:spPr>
          <a:xfrm>
            <a:off x="4724400" y="339125"/>
            <a:ext cx="4259700" cy="1856250"/>
          </a:xfrm>
          <a:prstGeom prst="rect">
            <a:avLst/>
          </a:prstGeom>
          <a:noFill/>
          <a:ln>
            <a:noFill/>
          </a:ln>
        </p:spPr>
      </p:pic>
      <p:pic>
        <p:nvPicPr>
          <p:cNvPr id="508" name="Google Shape;508;p44"/>
          <p:cNvPicPr preferRelativeResize="0"/>
          <p:nvPr/>
        </p:nvPicPr>
        <p:blipFill>
          <a:blip r:embed="rId5">
            <a:alphaModFix/>
          </a:blip>
          <a:stretch>
            <a:fillRect/>
          </a:stretch>
        </p:blipFill>
        <p:spPr>
          <a:xfrm>
            <a:off x="214400" y="2996975"/>
            <a:ext cx="4097725" cy="1732400"/>
          </a:xfrm>
          <a:prstGeom prst="rect">
            <a:avLst/>
          </a:prstGeom>
          <a:noFill/>
          <a:ln>
            <a:noFill/>
          </a:ln>
        </p:spPr>
      </p:pic>
      <p:pic>
        <p:nvPicPr>
          <p:cNvPr id="509" name="Google Shape;509;p44"/>
          <p:cNvPicPr preferRelativeResize="0"/>
          <p:nvPr/>
        </p:nvPicPr>
        <p:blipFill>
          <a:blip r:embed="rId6">
            <a:alphaModFix/>
          </a:blip>
          <a:stretch>
            <a:fillRect/>
          </a:stretch>
        </p:blipFill>
        <p:spPr>
          <a:xfrm>
            <a:off x="4724400" y="2964175"/>
            <a:ext cx="4256499" cy="1798005"/>
          </a:xfrm>
          <a:prstGeom prst="rect">
            <a:avLst/>
          </a:prstGeom>
          <a:noFill/>
          <a:ln>
            <a:noFill/>
          </a:ln>
        </p:spPr>
      </p:pic>
      <p:sp>
        <p:nvSpPr>
          <p:cNvPr id="510" name="Google Shape;510;p44"/>
          <p:cNvSpPr txBox="1"/>
          <p:nvPr/>
        </p:nvSpPr>
        <p:spPr>
          <a:xfrm>
            <a:off x="3547150" y="2288175"/>
            <a:ext cx="2196600" cy="4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Times New Roman"/>
                <a:ea typeface="Times New Roman"/>
                <a:cs typeface="Times New Roman"/>
                <a:sym typeface="Times New Roman"/>
              </a:rPr>
              <a:t>NO SMOTE</a:t>
            </a:r>
            <a:endParaRPr b="1" sz="2400">
              <a:solidFill>
                <a:schemeClr val="dk2"/>
              </a:solidFill>
              <a:latin typeface="Times New Roman"/>
              <a:ea typeface="Times New Roman"/>
              <a:cs typeface="Times New Roman"/>
              <a:sym typeface="Times New Roman"/>
            </a:endParaRPr>
          </a:p>
        </p:txBody>
      </p:sp>
      <p:sp>
        <p:nvSpPr>
          <p:cNvPr id="511" name="Google Shape;511;p44"/>
          <p:cNvSpPr/>
          <p:nvPr/>
        </p:nvSpPr>
        <p:spPr>
          <a:xfrm>
            <a:off x="173400" y="2877275"/>
            <a:ext cx="4259700" cy="188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2" name="Google Shape;512;p44"/>
          <p:cNvSpPr/>
          <p:nvPr/>
        </p:nvSpPr>
        <p:spPr>
          <a:xfrm>
            <a:off x="4659975" y="2871475"/>
            <a:ext cx="4372500" cy="188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3" name="Google Shape;513;p44"/>
          <p:cNvSpPr/>
          <p:nvPr/>
        </p:nvSpPr>
        <p:spPr>
          <a:xfrm>
            <a:off x="4671750" y="327075"/>
            <a:ext cx="4372500" cy="1884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p:nvPr/>
        </p:nvSpPr>
        <p:spPr>
          <a:xfrm rot="10800000">
            <a:off x="89825" y="190500"/>
            <a:ext cx="4412100" cy="19707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519" name="Google Shape;519;p45"/>
          <p:cNvPicPr preferRelativeResize="0"/>
          <p:nvPr/>
        </p:nvPicPr>
        <p:blipFill>
          <a:blip r:embed="rId3">
            <a:alphaModFix/>
          </a:blip>
          <a:stretch>
            <a:fillRect/>
          </a:stretch>
        </p:blipFill>
        <p:spPr>
          <a:xfrm>
            <a:off x="318613" y="374350"/>
            <a:ext cx="3954525" cy="1602975"/>
          </a:xfrm>
          <a:prstGeom prst="rect">
            <a:avLst/>
          </a:prstGeom>
          <a:noFill/>
          <a:ln>
            <a:noFill/>
          </a:ln>
        </p:spPr>
      </p:pic>
      <p:pic>
        <p:nvPicPr>
          <p:cNvPr id="520" name="Google Shape;520;p45"/>
          <p:cNvPicPr preferRelativeResize="0"/>
          <p:nvPr/>
        </p:nvPicPr>
        <p:blipFill>
          <a:blip r:embed="rId4">
            <a:alphaModFix/>
          </a:blip>
          <a:stretch>
            <a:fillRect/>
          </a:stretch>
        </p:blipFill>
        <p:spPr>
          <a:xfrm>
            <a:off x="4827300" y="28425"/>
            <a:ext cx="3900650" cy="1546125"/>
          </a:xfrm>
          <a:prstGeom prst="rect">
            <a:avLst/>
          </a:prstGeom>
          <a:noFill/>
          <a:ln>
            <a:noFill/>
          </a:ln>
        </p:spPr>
      </p:pic>
      <p:pic>
        <p:nvPicPr>
          <p:cNvPr id="521" name="Google Shape;521;p45"/>
          <p:cNvPicPr preferRelativeResize="0"/>
          <p:nvPr/>
        </p:nvPicPr>
        <p:blipFill>
          <a:blip r:embed="rId5">
            <a:alphaModFix/>
          </a:blip>
          <a:stretch>
            <a:fillRect/>
          </a:stretch>
        </p:blipFill>
        <p:spPr>
          <a:xfrm>
            <a:off x="97675" y="3058225"/>
            <a:ext cx="4031725" cy="1602975"/>
          </a:xfrm>
          <a:prstGeom prst="rect">
            <a:avLst/>
          </a:prstGeom>
          <a:noFill/>
          <a:ln>
            <a:noFill/>
          </a:ln>
        </p:spPr>
      </p:pic>
      <p:pic>
        <p:nvPicPr>
          <p:cNvPr id="522" name="Google Shape;522;p45"/>
          <p:cNvPicPr preferRelativeResize="0"/>
          <p:nvPr/>
        </p:nvPicPr>
        <p:blipFill>
          <a:blip r:embed="rId6">
            <a:alphaModFix/>
          </a:blip>
          <a:stretch>
            <a:fillRect/>
          </a:stretch>
        </p:blipFill>
        <p:spPr>
          <a:xfrm>
            <a:off x="4698825" y="3028200"/>
            <a:ext cx="4157576" cy="1663025"/>
          </a:xfrm>
          <a:prstGeom prst="rect">
            <a:avLst/>
          </a:prstGeom>
          <a:noFill/>
          <a:ln>
            <a:noFill/>
          </a:ln>
        </p:spPr>
      </p:pic>
      <p:sp>
        <p:nvSpPr>
          <p:cNvPr id="523" name="Google Shape;523;p45"/>
          <p:cNvSpPr txBox="1"/>
          <p:nvPr/>
        </p:nvSpPr>
        <p:spPr>
          <a:xfrm>
            <a:off x="1424400" y="2252275"/>
            <a:ext cx="61857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Times New Roman"/>
                <a:ea typeface="Times New Roman"/>
                <a:cs typeface="Times New Roman"/>
                <a:sym typeface="Times New Roman"/>
              </a:rPr>
              <a:t>SMOTE</a:t>
            </a:r>
            <a:endParaRPr b="1" sz="2400">
              <a:solidFill>
                <a:schemeClr val="dk2"/>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nvSpPr>
        <p:spPr>
          <a:xfrm>
            <a:off x="486950" y="324075"/>
            <a:ext cx="78228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Times New Roman"/>
                <a:ea typeface="Times New Roman"/>
                <a:cs typeface="Times New Roman"/>
                <a:sym typeface="Times New Roman"/>
              </a:rPr>
              <a:t>Performance Analysis using AdaBoost Model with SMOTE</a:t>
            </a:r>
            <a:endParaRPr b="1" sz="1800">
              <a:solidFill>
                <a:schemeClr val="dk2"/>
              </a:solidFill>
              <a:latin typeface="Times New Roman"/>
              <a:ea typeface="Times New Roman"/>
              <a:cs typeface="Times New Roman"/>
              <a:sym typeface="Times New Roman"/>
            </a:endParaRPr>
          </a:p>
        </p:txBody>
      </p:sp>
      <p:pic>
        <p:nvPicPr>
          <p:cNvPr id="529" name="Google Shape;529;p46"/>
          <p:cNvPicPr preferRelativeResize="0"/>
          <p:nvPr/>
        </p:nvPicPr>
        <p:blipFill>
          <a:blip r:embed="rId3">
            <a:alphaModFix/>
          </a:blip>
          <a:stretch>
            <a:fillRect/>
          </a:stretch>
        </p:blipFill>
        <p:spPr>
          <a:xfrm>
            <a:off x="5156800" y="1022175"/>
            <a:ext cx="3834799" cy="2644449"/>
          </a:xfrm>
          <a:prstGeom prst="rect">
            <a:avLst/>
          </a:prstGeom>
          <a:noFill/>
          <a:ln>
            <a:noFill/>
          </a:ln>
        </p:spPr>
      </p:pic>
      <p:pic>
        <p:nvPicPr>
          <p:cNvPr id="530" name="Google Shape;530;p46"/>
          <p:cNvPicPr preferRelativeResize="0"/>
          <p:nvPr/>
        </p:nvPicPr>
        <p:blipFill>
          <a:blip r:embed="rId4">
            <a:alphaModFix/>
          </a:blip>
          <a:stretch>
            <a:fillRect/>
          </a:stretch>
        </p:blipFill>
        <p:spPr>
          <a:xfrm>
            <a:off x="486938" y="1770263"/>
            <a:ext cx="3954525" cy="1602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Times New Roman"/>
                <a:ea typeface="Times New Roman"/>
                <a:cs typeface="Times New Roman"/>
                <a:sym typeface="Times New Roman"/>
              </a:rPr>
              <a:t>Comparing AdaBoost with Other Models</a:t>
            </a:r>
            <a:endParaRPr sz="2500">
              <a:latin typeface="Times New Roman"/>
              <a:ea typeface="Times New Roman"/>
              <a:cs typeface="Times New Roman"/>
              <a:sym typeface="Times New Roman"/>
            </a:endParaRPr>
          </a:p>
        </p:txBody>
      </p:sp>
      <p:sp>
        <p:nvSpPr>
          <p:cNvPr id="536" name="Google Shape;536;p47"/>
          <p:cNvSpPr txBox="1"/>
          <p:nvPr/>
        </p:nvSpPr>
        <p:spPr>
          <a:xfrm>
            <a:off x="1350600" y="1428875"/>
            <a:ext cx="7179300" cy="10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Overview of Results:</a:t>
            </a:r>
            <a:endParaRPr b="1" sz="1300">
              <a:latin typeface="Times New Roman"/>
              <a:ea typeface="Times New Roman"/>
              <a:cs typeface="Times New Roman"/>
              <a:sym typeface="Times New Roman"/>
            </a:endParaRPr>
          </a:p>
          <a:p>
            <a:pPr indent="-311150" lvl="0" marL="457200" rtl="0" algn="l">
              <a:lnSpc>
                <a:spcPct val="115000"/>
              </a:lnSpc>
              <a:spcBef>
                <a:spcPts val="1200"/>
              </a:spcBef>
              <a:spcAft>
                <a:spcPts val="0"/>
              </a:spcAft>
              <a:buSzPts val="1300"/>
              <a:buFont typeface="Times New Roman"/>
              <a:buChar char="●"/>
            </a:pPr>
            <a:r>
              <a:rPr lang="en" sz="1300">
                <a:latin typeface="Times New Roman"/>
                <a:ea typeface="Times New Roman"/>
                <a:cs typeface="Times New Roman"/>
                <a:sym typeface="Times New Roman"/>
              </a:rPr>
              <a:t>Each model was trained and evaluated on both raw and SMOTE-applied datasets.</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Char char="●"/>
            </a:pPr>
            <a:r>
              <a:rPr b="1" lang="en" sz="1300">
                <a:latin typeface="Times New Roman"/>
                <a:ea typeface="Times New Roman"/>
                <a:cs typeface="Times New Roman"/>
                <a:sym typeface="Times New Roman"/>
              </a:rPr>
              <a:t>AdaBoost</a:t>
            </a:r>
            <a:r>
              <a:rPr lang="en" sz="1300">
                <a:latin typeface="Times New Roman"/>
                <a:ea typeface="Times New Roman"/>
                <a:cs typeface="Times New Roman"/>
                <a:sym typeface="Times New Roman"/>
              </a:rPr>
              <a:t> showed superior performance compared to other models, particularly with SMOTE-applied data.</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Metrics Analyzed:</a:t>
            </a:r>
            <a:endParaRPr b="1" sz="1300">
              <a:latin typeface="Times New Roman"/>
              <a:ea typeface="Times New Roman"/>
              <a:cs typeface="Times New Roman"/>
              <a:sym typeface="Times New Roman"/>
            </a:endParaRPr>
          </a:p>
          <a:p>
            <a:pPr indent="-311150" lvl="0" marL="457200" rtl="0" algn="l">
              <a:lnSpc>
                <a:spcPct val="115000"/>
              </a:lnSpc>
              <a:spcBef>
                <a:spcPts val="1200"/>
              </a:spcBef>
              <a:spcAft>
                <a:spcPts val="0"/>
              </a:spcAft>
              <a:buSzPts val="1300"/>
              <a:buChar char="●"/>
            </a:pPr>
            <a:r>
              <a:rPr b="1" lang="en" sz="1300">
                <a:latin typeface="Times New Roman"/>
                <a:ea typeface="Times New Roman"/>
                <a:cs typeface="Times New Roman"/>
                <a:sym typeface="Times New Roman"/>
              </a:rPr>
              <a:t>Classification Report</a:t>
            </a:r>
            <a:r>
              <a:rPr lang="en" sz="1300">
                <a:latin typeface="Times New Roman"/>
                <a:ea typeface="Times New Roman"/>
                <a:cs typeface="Times New Roman"/>
                <a:sym typeface="Times New Roman"/>
              </a:rPr>
              <a:t>: Precision, recall, and F1-score for each model.</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Char char="●"/>
            </a:pPr>
            <a:r>
              <a:rPr b="1" lang="en" sz="1300">
                <a:latin typeface="Times New Roman"/>
                <a:ea typeface="Times New Roman"/>
                <a:cs typeface="Times New Roman"/>
                <a:sym typeface="Times New Roman"/>
              </a:rPr>
              <a:t>ROC Curve &amp; AUC</a:t>
            </a:r>
            <a:r>
              <a:rPr lang="en" sz="1300">
                <a:latin typeface="Times New Roman"/>
                <a:ea typeface="Times New Roman"/>
                <a:cs typeface="Times New Roman"/>
                <a:sym typeface="Times New Roman"/>
              </a:rPr>
              <a:t>: Used to assess performance; AdaBoost with SMOTE yielded the highest AUC.</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Conclusion:</a:t>
            </a:r>
            <a:r>
              <a:rPr lang="en" sz="1300">
                <a:latin typeface="Times New Roman"/>
                <a:ea typeface="Times New Roman"/>
                <a:cs typeface="Times New Roman"/>
                <a:sym typeface="Times New Roman"/>
              </a:rPr>
              <a:t> AdaBoost with SMOTE performed best, showing strong classification metrics and a high AUC.</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8"/>
          <p:cNvSpPr txBox="1"/>
          <p:nvPr>
            <p:ph type="title"/>
          </p:nvPr>
        </p:nvSpPr>
        <p:spPr>
          <a:xfrm>
            <a:off x="1441275" y="6411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Times New Roman"/>
                <a:ea typeface="Times New Roman"/>
                <a:cs typeface="Times New Roman"/>
                <a:sym typeface="Times New Roman"/>
              </a:rPr>
              <a:t>Hyperparameter Tuning</a:t>
            </a:r>
            <a:endParaRPr sz="2500">
              <a:latin typeface="Times New Roman"/>
              <a:ea typeface="Times New Roman"/>
              <a:cs typeface="Times New Roman"/>
              <a:sym typeface="Times New Roman"/>
            </a:endParaRPr>
          </a:p>
        </p:txBody>
      </p:sp>
      <p:sp>
        <p:nvSpPr>
          <p:cNvPr id="542" name="Google Shape;542;p48"/>
          <p:cNvSpPr txBox="1"/>
          <p:nvPr/>
        </p:nvSpPr>
        <p:spPr>
          <a:xfrm>
            <a:off x="1486350" y="1329500"/>
            <a:ext cx="6800400" cy="2093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SzPts val="1500"/>
              <a:buFont typeface="Times New Roman"/>
              <a:buChar char="●"/>
            </a:pPr>
            <a:r>
              <a:rPr b="1" lang="en" sz="1500">
                <a:latin typeface="Times New Roman"/>
                <a:ea typeface="Times New Roman"/>
                <a:cs typeface="Times New Roman"/>
                <a:sym typeface="Times New Roman"/>
              </a:rPr>
              <a:t>Why Hyperparameter Tuning?</a:t>
            </a:r>
            <a:endParaRPr b="1"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Improves model performance by finding the optimal set of hyperparameters.</a:t>
            </a:r>
            <a:endParaRPr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Char char="○"/>
            </a:pPr>
            <a:r>
              <a:rPr b="1" lang="en" sz="1500">
                <a:latin typeface="Times New Roman"/>
                <a:ea typeface="Times New Roman"/>
                <a:cs typeface="Times New Roman"/>
                <a:sym typeface="Times New Roman"/>
              </a:rPr>
              <a:t>GridSearchCV</a:t>
            </a:r>
            <a:r>
              <a:rPr lang="en" sz="1500">
                <a:latin typeface="Times New Roman"/>
                <a:ea typeface="Times New Roman"/>
                <a:cs typeface="Times New Roman"/>
                <a:sym typeface="Times New Roman"/>
              </a:rPr>
              <a:t> used for tuning AdaBoost, selecting the best parameters for better accuracy.</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b="1" lang="en" sz="1500">
                <a:latin typeface="Times New Roman"/>
                <a:ea typeface="Times New Roman"/>
                <a:cs typeface="Times New Roman"/>
                <a:sym typeface="Times New Roman"/>
              </a:rPr>
              <a:t>AdaBoost Hyperparameter Tuning:</a:t>
            </a:r>
            <a:endParaRPr b="1"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Parameters like learning rate, number of estimators, and max depth were tuned.</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b="1" lang="en" sz="1500">
                <a:latin typeface="Times New Roman"/>
                <a:ea typeface="Times New Roman"/>
                <a:cs typeface="Times New Roman"/>
                <a:sym typeface="Times New Roman"/>
              </a:rPr>
              <a:t>Benefit of Hyperparameter Tuning:</a:t>
            </a:r>
            <a:endParaRPr b="1" sz="15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Fine-tuning significantly enhanced the model’s ability to correctly classify malignant cases, reducing false negatives.</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9"/>
          <p:cNvSpPr txBox="1"/>
          <p:nvPr/>
        </p:nvSpPr>
        <p:spPr>
          <a:xfrm>
            <a:off x="152400" y="205975"/>
            <a:ext cx="8925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Times New Roman"/>
                <a:ea typeface="Times New Roman"/>
                <a:cs typeface="Times New Roman"/>
                <a:sym typeface="Times New Roman"/>
              </a:rPr>
              <a:t>Performance Analysis using AdaBoost Model after hyperparameter tuning without SMOTE</a:t>
            </a:r>
            <a:endParaRPr b="1" sz="17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Nunito"/>
              <a:ea typeface="Nunito"/>
              <a:cs typeface="Nunito"/>
              <a:sym typeface="Nunito"/>
            </a:endParaRPr>
          </a:p>
        </p:txBody>
      </p:sp>
      <p:sp>
        <p:nvSpPr>
          <p:cNvPr id="548" name="Google Shape;548;p49"/>
          <p:cNvSpPr txBox="1"/>
          <p:nvPr/>
        </p:nvSpPr>
        <p:spPr>
          <a:xfrm>
            <a:off x="404575" y="3865450"/>
            <a:ext cx="7541400" cy="30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
                <a:latin typeface="Times New Roman"/>
                <a:ea typeface="Times New Roman"/>
                <a:cs typeface="Times New Roman"/>
                <a:sym typeface="Times New Roman"/>
              </a:rPr>
              <a:t>Outcome:</a:t>
            </a:r>
            <a:r>
              <a:rPr lang="en">
                <a:latin typeface="Times New Roman"/>
                <a:ea typeface="Times New Roman"/>
                <a:cs typeface="Times New Roman"/>
                <a:sym typeface="Times New Roman"/>
              </a:rPr>
              <a:t> Improved accuracy to 98%, with excellent precision and recall.</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sz="1100"/>
          </a:p>
          <a:p>
            <a:pPr indent="0" lvl="0" marL="0" rtl="0" algn="l">
              <a:spcBef>
                <a:spcPts val="0"/>
              </a:spcBef>
              <a:spcAft>
                <a:spcPts val="0"/>
              </a:spcAft>
              <a:buNone/>
            </a:pPr>
            <a:r>
              <a:t/>
            </a:r>
            <a:endParaRPr sz="1600">
              <a:solidFill>
                <a:schemeClr val="dk2"/>
              </a:solidFill>
              <a:latin typeface="Times New Roman"/>
              <a:ea typeface="Times New Roman"/>
              <a:cs typeface="Times New Roman"/>
              <a:sym typeface="Times New Roman"/>
            </a:endParaRPr>
          </a:p>
        </p:txBody>
      </p:sp>
      <p:pic>
        <p:nvPicPr>
          <p:cNvPr id="549" name="Google Shape;549;p49"/>
          <p:cNvPicPr preferRelativeResize="0"/>
          <p:nvPr/>
        </p:nvPicPr>
        <p:blipFill>
          <a:blip r:embed="rId3">
            <a:alphaModFix/>
          </a:blip>
          <a:stretch>
            <a:fillRect/>
          </a:stretch>
        </p:blipFill>
        <p:spPr>
          <a:xfrm>
            <a:off x="152400" y="790375"/>
            <a:ext cx="4638675" cy="1885950"/>
          </a:xfrm>
          <a:prstGeom prst="rect">
            <a:avLst/>
          </a:prstGeom>
          <a:noFill/>
          <a:ln>
            <a:noFill/>
          </a:ln>
        </p:spPr>
      </p:pic>
      <p:pic>
        <p:nvPicPr>
          <p:cNvPr id="550" name="Google Shape;550;p49"/>
          <p:cNvPicPr preferRelativeResize="0"/>
          <p:nvPr/>
        </p:nvPicPr>
        <p:blipFill>
          <a:blip r:embed="rId4">
            <a:alphaModFix/>
          </a:blip>
          <a:stretch>
            <a:fillRect/>
          </a:stretch>
        </p:blipFill>
        <p:spPr>
          <a:xfrm>
            <a:off x="5052975" y="571400"/>
            <a:ext cx="3832761" cy="2922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0"/>
          <p:cNvPicPr preferRelativeResize="0"/>
          <p:nvPr/>
        </p:nvPicPr>
        <p:blipFill>
          <a:blip r:embed="rId3">
            <a:alphaModFix/>
          </a:blip>
          <a:stretch>
            <a:fillRect/>
          </a:stretch>
        </p:blipFill>
        <p:spPr>
          <a:xfrm>
            <a:off x="5054375" y="907324"/>
            <a:ext cx="3917626" cy="2822201"/>
          </a:xfrm>
          <a:prstGeom prst="rect">
            <a:avLst/>
          </a:prstGeom>
          <a:noFill/>
          <a:ln>
            <a:noFill/>
          </a:ln>
        </p:spPr>
      </p:pic>
      <p:sp>
        <p:nvSpPr>
          <p:cNvPr id="556" name="Google Shape;556;p50"/>
          <p:cNvSpPr txBox="1"/>
          <p:nvPr/>
        </p:nvSpPr>
        <p:spPr>
          <a:xfrm>
            <a:off x="152400" y="205975"/>
            <a:ext cx="8925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Times New Roman"/>
                <a:ea typeface="Times New Roman"/>
                <a:cs typeface="Times New Roman"/>
                <a:sym typeface="Times New Roman"/>
              </a:rPr>
              <a:t>Performance Analysis using AdaBoost Model after hyperparameter tuning with SMOTE</a:t>
            </a:r>
            <a:endParaRPr b="1"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557" name="Google Shape;557;p50"/>
          <p:cNvSpPr txBox="1"/>
          <p:nvPr/>
        </p:nvSpPr>
        <p:spPr>
          <a:xfrm>
            <a:off x="404575" y="3865450"/>
            <a:ext cx="7541400" cy="30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b="1" lang="en">
                <a:latin typeface="Times New Roman"/>
                <a:ea typeface="Times New Roman"/>
                <a:cs typeface="Times New Roman"/>
                <a:sym typeface="Times New Roman"/>
              </a:rPr>
              <a:t>Outcome:</a:t>
            </a:r>
            <a:r>
              <a:rPr lang="en">
                <a:latin typeface="Times New Roman"/>
                <a:ea typeface="Times New Roman"/>
                <a:cs typeface="Times New Roman"/>
                <a:sym typeface="Times New Roman"/>
              </a:rPr>
              <a:t> Improved accuracy to 99%, with excellent precision and recall.</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sz="1100"/>
          </a:p>
          <a:p>
            <a:pPr indent="0" lvl="0" marL="0" rtl="0" algn="l">
              <a:spcBef>
                <a:spcPts val="0"/>
              </a:spcBef>
              <a:spcAft>
                <a:spcPts val="0"/>
              </a:spcAft>
              <a:buNone/>
            </a:pPr>
            <a:r>
              <a:t/>
            </a:r>
            <a:endParaRPr sz="1600">
              <a:solidFill>
                <a:schemeClr val="dk2"/>
              </a:solidFill>
              <a:latin typeface="Times New Roman"/>
              <a:ea typeface="Times New Roman"/>
              <a:cs typeface="Times New Roman"/>
              <a:sym typeface="Times New Roman"/>
            </a:endParaRPr>
          </a:p>
        </p:txBody>
      </p:sp>
      <p:sp>
        <p:nvSpPr>
          <p:cNvPr id="558" name="Google Shape;558;p50"/>
          <p:cNvSpPr txBox="1"/>
          <p:nvPr/>
        </p:nvSpPr>
        <p:spPr>
          <a:xfrm>
            <a:off x="640250" y="4227325"/>
            <a:ext cx="76101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Final Model Choice:</a:t>
            </a:r>
            <a:endParaRPr b="1" sz="1100"/>
          </a:p>
          <a:p>
            <a:pPr indent="-298450" lvl="0" marL="457200" rtl="0" algn="l">
              <a:lnSpc>
                <a:spcPct val="115000"/>
              </a:lnSpc>
              <a:spcBef>
                <a:spcPts val="1200"/>
              </a:spcBef>
              <a:spcAft>
                <a:spcPts val="0"/>
              </a:spcAft>
              <a:buSzPts val="1100"/>
              <a:buChar char="●"/>
            </a:pPr>
            <a:r>
              <a:rPr b="1" lang="en" sz="1100"/>
              <a:t>AdaBoost with SMOTE</a:t>
            </a:r>
            <a:r>
              <a:rPr lang="en" sz="1100"/>
              <a:t> is chosen as the final model due to its excellent performance on both balanced and imbalanced datasets, aided by hyperparameter tuning.</a:t>
            </a:r>
            <a:endParaRPr sz="1100"/>
          </a:p>
          <a:p>
            <a:pPr indent="0" lvl="0" marL="0" rtl="0" algn="l">
              <a:spcBef>
                <a:spcPts val="1200"/>
              </a:spcBef>
              <a:spcAft>
                <a:spcPts val="0"/>
              </a:spcAft>
              <a:buNone/>
            </a:pPr>
            <a:r>
              <a:t/>
            </a:r>
            <a:endParaRPr sz="1300">
              <a:solidFill>
                <a:schemeClr val="dk2"/>
              </a:solidFill>
              <a:latin typeface="Nunito"/>
              <a:ea typeface="Nunito"/>
              <a:cs typeface="Nunito"/>
              <a:sym typeface="Nunito"/>
            </a:endParaRPr>
          </a:p>
        </p:txBody>
      </p:sp>
      <p:pic>
        <p:nvPicPr>
          <p:cNvPr id="559" name="Google Shape;559;p50"/>
          <p:cNvPicPr preferRelativeResize="0"/>
          <p:nvPr/>
        </p:nvPicPr>
        <p:blipFill>
          <a:blip r:embed="rId4">
            <a:alphaModFix/>
          </a:blip>
          <a:stretch>
            <a:fillRect/>
          </a:stretch>
        </p:blipFill>
        <p:spPr>
          <a:xfrm>
            <a:off x="152400" y="735625"/>
            <a:ext cx="4749575" cy="18346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51"/>
          <p:cNvPicPr preferRelativeResize="0"/>
          <p:nvPr/>
        </p:nvPicPr>
        <p:blipFill>
          <a:blip r:embed="rId3">
            <a:alphaModFix/>
          </a:blip>
          <a:stretch>
            <a:fillRect/>
          </a:stretch>
        </p:blipFill>
        <p:spPr>
          <a:xfrm>
            <a:off x="152400" y="152400"/>
            <a:ext cx="8647501" cy="4045175"/>
          </a:xfrm>
          <a:prstGeom prst="rect">
            <a:avLst/>
          </a:prstGeom>
          <a:noFill/>
          <a:ln>
            <a:noFill/>
          </a:ln>
        </p:spPr>
      </p:pic>
      <p:sp>
        <p:nvSpPr>
          <p:cNvPr id="565" name="Google Shape;565;p51"/>
          <p:cNvSpPr txBox="1"/>
          <p:nvPr/>
        </p:nvSpPr>
        <p:spPr>
          <a:xfrm>
            <a:off x="1492825" y="4307050"/>
            <a:ext cx="5835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A Cut off of .03 is used for Variable selection </a:t>
            </a:r>
            <a:endParaRPr sz="1300">
              <a:solidFill>
                <a:schemeClr val="dk2"/>
              </a:solidFill>
              <a:latin typeface="Nunito"/>
              <a:ea typeface="Nunito"/>
              <a:cs typeface="Nunito"/>
              <a:sym typeface="Nunito"/>
            </a:endParaRPr>
          </a:p>
          <a:p>
            <a:pPr indent="0" lvl="0" marL="0" rtl="0" algn="ctr">
              <a:spcBef>
                <a:spcPts val="0"/>
              </a:spcBef>
              <a:spcAft>
                <a:spcPts val="0"/>
              </a:spcAft>
              <a:buNone/>
            </a:pPr>
            <a:r>
              <a:t/>
            </a:r>
            <a:endParaRPr sz="1300">
              <a:solidFill>
                <a:schemeClr val="dk2"/>
              </a:solidFill>
              <a:latin typeface="Nunito"/>
              <a:ea typeface="Nunito"/>
              <a:cs typeface="Nunito"/>
              <a:sym typeface="Nunito"/>
            </a:endParaRPr>
          </a:p>
          <a:p>
            <a:pPr indent="0" lvl="0" marL="0" rtl="0" algn="ctr">
              <a:spcBef>
                <a:spcPts val="0"/>
              </a:spcBef>
              <a:spcAft>
                <a:spcPts val="0"/>
              </a:spcAft>
              <a:buNone/>
            </a:pPr>
            <a:r>
              <a:rPr b="1" lang="en" sz="1700">
                <a:solidFill>
                  <a:schemeClr val="dk2"/>
                </a:solidFill>
                <a:latin typeface="Nunito"/>
                <a:ea typeface="Nunito"/>
                <a:cs typeface="Nunito"/>
                <a:sym typeface="Nunito"/>
              </a:rPr>
              <a:t>Data With Smote</a:t>
            </a:r>
            <a:endParaRPr b="1" sz="1700">
              <a:solidFill>
                <a:schemeClr val="dk2"/>
              </a:solidFill>
              <a:latin typeface="Nunito"/>
              <a:ea typeface="Nunito"/>
              <a:cs typeface="Nunito"/>
              <a:sym typeface="Nunito"/>
            </a:endParaRPr>
          </a:p>
        </p:txBody>
      </p:sp>
      <p:sp>
        <p:nvSpPr>
          <p:cNvPr id="566" name="Google Shape;566;p51"/>
          <p:cNvSpPr/>
          <p:nvPr/>
        </p:nvSpPr>
        <p:spPr>
          <a:xfrm>
            <a:off x="152400" y="289025"/>
            <a:ext cx="1941000" cy="16422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52"/>
          <p:cNvPicPr preferRelativeResize="0"/>
          <p:nvPr/>
        </p:nvPicPr>
        <p:blipFill>
          <a:blip r:embed="rId3">
            <a:alphaModFix/>
          </a:blip>
          <a:stretch>
            <a:fillRect/>
          </a:stretch>
        </p:blipFill>
        <p:spPr>
          <a:xfrm>
            <a:off x="242275" y="64800"/>
            <a:ext cx="8516349" cy="4166224"/>
          </a:xfrm>
          <a:prstGeom prst="rect">
            <a:avLst/>
          </a:prstGeom>
          <a:noFill/>
          <a:ln>
            <a:noFill/>
          </a:ln>
        </p:spPr>
      </p:pic>
      <p:sp>
        <p:nvSpPr>
          <p:cNvPr id="572" name="Google Shape;572;p52"/>
          <p:cNvSpPr txBox="1"/>
          <p:nvPr/>
        </p:nvSpPr>
        <p:spPr>
          <a:xfrm>
            <a:off x="1492825" y="4307050"/>
            <a:ext cx="5835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A Cut off of .03 is used for Variable selection </a:t>
            </a:r>
            <a:endParaRPr sz="1300">
              <a:solidFill>
                <a:schemeClr val="dk2"/>
              </a:solidFill>
              <a:latin typeface="Nunito"/>
              <a:ea typeface="Nunito"/>
              <a:cs typeface="Nunito"/>
              <a:sym typeface="Nunito"/>
            </a:endParaRPr>
          </a:p>
          <a:p>
            <a:pPr indent="0" lvl="0" marL="0" rtl="0" algn="ctr">
              <a:spcBef>
                <a:spcPts val="0"/>
              </a:spcBef>
              <a:spcAft>
                <a:spcPts val="0"/>
              </a:spcAft>
              <a:buNone/>
            </a:pPr>
            <a:r>
              <a:t/>
            </a:r>
            <a:endParaRPr sz="1300">
              <a:solidFill>
                <a:schemeClr val="dk2"/>
              </a:solidFill>
              <a:latin typeface="Nunito"/>
              <a:ea typeface="Nunito"/>
              <a:cs typeface="Nunito"/>
              <a:sym typeface="Nunito"/>
            </a:endParaRPr>
          </a:p>
          <a:p>
            <a:pPr indent="0" lvl="0" marL="0" rtl="0" algn="ctr">
              <a:spcBef>
                <a:spcPts val="0"/>
              </a:spcBef>
              <a:spcAft>
                <a:spcPts val="0"/>
              </a:spcAft>
              <a:buNone/>
            </a:pPr>
            <a:r>
              <a:rPr b="1" lang="en" sz="1700">
                <a:solidFill>
                  <a:schemeClr val="dk2"/>
                </a:solidFill>
                <a:latin typeface="Nunito"/>
                <a:ea typeface="Nunito"/>
                <a:cs typeface="Nunito"/>
                <a:sym typeface="Nunito"/>
              </a:rPr>
              <a:t>Data Without Smote</a:t>
            </a:r>
            <a:endParaRPr b="1" sz="1700">
              <a:solidFill>
                <a:schemeClr val="dk2"/>
              </a:solidFill>
              <a:latin typeface="Nunito"/>
              <a:ea typeface="Nunito"/>
              <a:cs typeface="Nunito"/>
              <a:sym typeface="Nunito"/>
            </a:endParaRPr>
          </a:p>
        </p:txBody>
      </p:sp>
      <p:sp>
        <p:nvSpPr>
          <p:cNvPr id="573" name="Google Shape;573;p52"/>
          <p:cNvSpPr/>
          <p:nvPr/>
        </p:nvSpPr>
        <p:spPr>
          <a:xfrm>
            <a:off x="152400" y="124800"/>
            <a:ext cx="2070000" cy="22332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p:nvPr/>
        </p:nvSpPr>
        <p:spPr>
          <a:xfrm>
            <a:off x="89775" y="956875"/>
            <a:ext cx="4329000" cy="26898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579" name="Google Shape;579;p53"/>
          <p:cNvPicPr preferRelativeResize="0"/>
          <p:nvPr/>
        </p:nvPicPr>
        <p:blipFill>
          <a:blip r:embed="rId3">
            <a:alphaModFix/>
          </a:blip>
          <a:stretch>
            <a:fillRect/>
          </a:stretch>
        </p:blipFill>
        <p:spPr>
          <a:xfrm>
            <a:off x="338500" y="1258200"/>
            <a:ext cx="3894819" cy="2123750"/>
          </a:xfrm>
          <a:prstGeom prst="rect">
            <a:avLst/>
          </a:prstGeom>
          <a:noFill/>
          <a:ln>
            <a:noFill/>
          </a:ln>
        </p:spPr>
      </p:pic>
      <p:pic>
        <p:nvPicPr>
          <p:cNvPr id="580" name="Google Shape;580;p53"/>
          <p:cNvPicPr preferRelativeResize="0"/>
          <p:nvPr/>
        </p:nvPicPr>
        <p:blipFill>
          <a:blip r:embed="rId4">
            <a:alphaModFix/>
          </a:blip>
          <a:stretch>
            <a:fillRect/>
          </a:stretch>
        </p:blipFill>
        <p:spPr>
          <a:xfrm>
            <a:off x="4692425" y="1258200"/>
            <a:ext cx="4328950" cy="2388400"/>
          </a:xfrm>
          <a:prstGeom prst="rect">
            <a:avLst/>
          </a:prstGeom>
          <a:noFill/>
          <a:ln>
            <a:noFill/>
          </a:ln>
        </p:spPr>
      </p:pic>
      <p:sp>
        <p:nvSpPr>
          <p:cNvPr id="581" name="Google Shape;581;p53"/>
          <p:cNvSpPr txBox="1"/>
          <p:nvPr/>
        </p:nvSpPr>
        <p:spPr>
          <a:xfrm>
            <a:off x="712650" y="146700"/>
            <a:ext cx="76311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Nunito"/>
                <a:ea typeface="Nunito"/>
                <a:cs typeface="Nunito"/>
                <a:sym typeface="Nunito"/>
              </a:rPr>
              <a:t>The models are recreated using the importance features and the hyper parameter tuning is also done</a:t>
            </a:r>
            <a:endParaRPr b="1" sz="1700">
              <a:solidFill>
                <a:schemeClr val="dk2"/>
              </a:solidFill>
              <a:latin typeface="Nunito"/>
              <a:ea typeface="Nunito"/>
              <a:cs typeface="Nunito"/>
              <a:sym typeface="Nunito"/>
            </a:endParaRPr>
          </a:p>
        </p:txBody>
      </p:sp>
      <p:sp>
        <p:nvSpPr>
          <p:cNvPr id="582" name="Google Shape;582;p53"/>
          <p:cNvSpPr txBox="1"/>
          <p:nvPr/>
        </p:nvSpPr>
        <p:spPr>
          <a:xfrm>
            <a:off x="144525" y="4361800"/>
            <a:ext cx="88767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The Selected Models is Loaded into </a:t>
            </a:r>
            <a:r>
              <a:rPr lang="en" sz="1300">
                <a:solidFill>
                  <a:schemeClr val="dk2"/>
                </a:solidFill>
                <a:latin typeface="Nunito"/>
                <a:ea typeface="Nunito"/>
                <a:cs typeface="Nunito"/>
                <a:sym typeface="Nunito"/>
              </a:rPr>
              <a:t>Pickle Files</a:t>
            </a:r>
            <a:r>
              <a:rPr lang="en" sz="1300">
                <a:solidFill>
                  <a:schemeClr val="dk2"/>
                </a:solidFill>
                <a:latin typeface="Nunito"/>
                <a:ea typeface="Nunito"/>
                <a:cs typeface="Nunito"/>
                <a:sym typeface="Nunito"/>
              </a:rPr>
              <a:t>, which will be Accessed by the Streamlit App Later</a:t>
            </a:r>
            <a:endParaRPr sz="13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title"/>
          </p:nvPr>
        </p:nvSpPr>
        <p:spPr>
          <a:xfrm>
            <a:off x="1303800" y="750825"/>
            <a:ext cx="7030500" cy="999300"/>
          </a:xfrm>
          <a:prstGeom prst="rect">
            <a:avLst/>
          </a:prstGeom>
        </p:spPr>
        <p:txBody>
          <a:bodyPr anchorCtr="0" anchor="t" bIns="91425" lIns="91425" spcFirstLastPara="1" rIns="91425" wrap="square" tIns="91425">
            <a:normAutofit/>
          </a:bodyPr>
          <a:lstStyle/>
          <a:p>
            <a:pPr indent="0" lvl="0" marL="0" rtl="0" algn="l">
              <a:lnSpc>
                <a:spcPct val="86990"/>
              </a:lnSpc>
              <a:spcBef>
                <a:spcPts val="0"/>
              </a:spcBef>
              <a:spcAft>
                <a:spcPts val="0"/>
              </a:spcAft>
              <a:buNone/>
            </a:pPr>
            <a:r>
              <a:rPr lang="en" sz="4000">
                <a:solidFill>
                  <a:srgbClr val="212121"/>
                </a:solidFill>
                <a:highlight>
                  <a:schemeClr val="lt1"/>
                </a:highlight>
                <a:latin typeface="Times New Roman"/>
                <a:ea typeface="Times New Roman"/>
                <a:cs typeface="Times New Roman"/>
                <a:sym typeface="Times New Roman"/>
              </a:rPr>
              <a:t>Types of Tumors</a:t>
            </a:r>
            <a:endParaRPr b="0" sz="4000">
              <a:solidFill>
                <a:srgbClr val="21212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66" name="Google Shape;366;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7" name="Google Shape;367;p27"/>
          <p:cNvPicPr preferRelativeResize="0"/>
          <p:nvPr/>
        </p:nvPicPr>
        <p:blipFill>
          <a:blip r:embed="rId3">
            <a:alphaModFix/>
          </a:blip>
          <a:stretch>
            <a:fillRect/>
          </a:stretch>
        </p:blipFill>
        <p:spPr>
          <a:xfrm>
            <a:off x="1195375" y="1729075"/>
            <a:ext cx="7247350" cy="292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4"/>
          <p:cNvSpPr txBox="1"/>
          <p:nvPr>
            <p:ph type="title"/>
          </p:nvPr>
        </p:nvSpPr>
        <p:spPr>
          <a:xfrm>
            <a:off x="1303800" y="54475"/>
            <a:ext cx="7408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Times New Roman"/>
                <a:ea typeface="Times New Roman"/>
                <a:cs typeface="Times New Roman"/>
                <a:sym typeface="Times New Roman"/>
              </a:rPr>
              <a:t>Stream lit Application</a:t>
            </a:r>
            <a:endParaRPr sz="27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                          -</a:t>
            </a:r>
            <a:r>
              <a:rPr lang="en" sz="1800">
                <a:latin typeface="Times New Roman"/>
                <a:ea typeface="Times New Roman"/>
                <a:cs typeface="Times New Roman"/>
                <a:sym typeface="Times New Roman"/>
              </a:rPr>
              <a:t>AI BREAST CANCER DIAGNOSTIC ASSISTANT</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588" name="Google Shape;588;p54"/>
          <p:cNvSpPr txBox="1"/>
          <p:nvPr/>
        </p:nvSpPr>
        <p:spPr>
          <a:xfrm>
            <a:off x="1359775" y="1053775"/>
            <a:ext cx="7408500" cy="11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The AI Breast Cancer Diagnostic Assistant is a powerful tool designed to aid in the diagnosis of breast cancer using patient input features. Utilizing the AdaBoost algorithm, the model achieves an impressive accuracy of 96.28% based on 215 samples. This tool enables healthcare professionals to make accurate and timely diagnostic decisions, significantly enhancing clinical efficiency and patient care.</a:t>
            </a:r>
            <a:endParaRPr sz="1300">
              <a:solidFill>
                <a:schemeClr val="dk2"/>
              </a:solidFill>
              <a:latin typeface="Nunito"/>
              <a:ea typeface="Nunito"/>
              <a:cs typeface="Nunito"/>
              <a:sym typeface="Nunito"/>
            </a:endParaRPr>
          </a:p>
          <a:p>
            <a:pPr indent="0" lvl="0" marL="0" rtl="0" algn="l">
              <a:spcBef>
                <a:spcPts val="1200"/>
              </a:spcBef>
              <a:spcAft>
                <a:spcPts val="0"/>
              </a:spcAft>
              <a:buNone/>
            </a:pPr>
            <a:r>
              <a:t/>
            </a:r>
            <a:endParaRPr sz="1300">
              <a:solidFill>
                <a:schemeClr val="dk2"/>
              </a:solidFill>
              <a:latin typeface="Nunito"/>
              <a:ea typeface="Nunito"/>
              <a:cs typeface="Nunito"/>
              <a:sym typeface="Nunito"/>
            </a:endParaRPr>
          </a:p>
        </p:txBody>
      </p:sp>
      <p:pic>
        <p:nvPicPr>
          <p:cNvPr id="589" name="Google Shape;589;p54"/>
          <p:cNvPicPr preferRelativeResize="0"/>
          <p:nvPr/>
        </p:nvPicPr>
        <p:blipFill>
          <a:blip r:embed="rId3">
            <a:alphaModFix/>
          </a:blip>
          <a:stretch>
            <a:fillRect/>
          </a:stretch>
        </p:blipFill>
        <p:spPr>
          <a:xfrm>
            <a:off x="1620400" y="2380725"/>
            <a:ext cx="6239939" cy="2544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5"/>
          <p:cNvSpPr txBox="1"/>
          <p:nvPr>
            <p:ph type="title"/>
          </p:nvPr>
        </p:nvSpPr>
        <p:spPr>
          <a:xfrm>
            <a:off x="1303800" y="598575"/>
            <a:ext cx="72780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0" lang="en" sz="1170">
                <a:latin typeface="Times New Roman"/>
                <a:ea typeface="Times New Roman"/>
                <a:cs typeface="Times New Roman"/>
                <a:sym typeface="Times New Roman"/>
              </a:rPr>
              <a:t> A diagnostic prediction dashboard that evaluates various input features provided by the user, such as texture, concave points, area, and smoothness. Based on the analysis, the prediction outcome is shown as Benign with a 67.9% confidence level, categorized under "Moderate Confidence Prediction." A probability distribution chart illustrates the confidence split, with 67.9% indicating benign and 32.1% malignant, and it suggests additional testing for confirmation. The dashboard effectively visualizes data to support decision-making.</a:t>
            </a:r>
            <a:endParaRPr b="0" sz="1170">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1979">
              <a:latin typeface="Times New Roman"/>
              <a:ea typeface="Times New Roman"/>
              <a:cs typeface="Times New Roman"/>
              <a:sym typeface="Times New Roman"/>
            </a:endParaRPr>
          </a:p>
        </p:txBody>
      </p:sp>
      <p:pic>
        <p:nvPicPr>
          <p:cNvPr id="595" name="Google Shape;595;p55"/>
          <p:cNvPicPr preferRelativeResize="0"/>
          <p:nvPr/>
        </p:nvPicPr>
        <p:blipFill>
          <a:blip r:embed="rId3">
            <a:alphaModFix/>
          </a:blip>
          <a:stretch>
            <a:fillRect/>
          </a:stretch>
        </p:blipFill>
        <p:spPr>
          <a:xfrm>
            <a:off x="1076675" y="1902675"/>
            <a:ext cx="7639514" cy="3240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PERFORMANCE ANALYSIS</a:t>
            </a:r>
            <a:endParaRPr/>
          </a:p>
          <a:p>
            <a:pPr indent="0" lvl="0" marL="0" rtl="0" algn="l">
              <a:spcBef>
                <a:spcPts val="0"/>
              </a:spcBef>
              <a:spcAft>
                <a:spcPts val="0"/>
              </a:spcAft>
              <a:buNone/>
            </a:pPr>
            <a:r>
              <a:t/>
            </a:r>
            <a:endParaRPr sz="2500">
              <a:latin typeface="Times New Roman"/>
              <a:ea typeface="Times New Roman"/>
              <a:cs typeface="Times New Roman"/>
              <a:sym typeface="Times New Roman"/>
            </a:endParaRPr>
          </a:p>
        </p:txBody>
      </p:sp>
      <p:pic>
        <p:nvPicPr>
          <p:cNvPr id="601" name="Google Shape;601;p56"/>
          <p:cNvPicPr preferRelativeResize="0"/>
          <p:nvPr/>
        </p:nvPicPr>
        <p:blipFill>
          <a:blip r:embed="rId3">
            <a:alphaModFix/>
          </a:blip>
          <a:stretch>
            <a:fillRect/>
          </a:stretch>
        </p:blipFill>
        <p:spPr>
          <a:xfrm>
            <a:off x="1000600" y="1706800"/>
            <a:ext cx="7901440" cy="3240825"/>
          </a:xfrm>
          <a:prstGeom prst="rect">
            <a:avLst/>
          </a:prstGeom>
          <a:noFill/>
          <a:ln>
            <a:noFill/>
          </a:ln>
        </p:spPr>
      </p:pic>
      <p:sp>
        <p:nvSpPr>
          <p:cNvPr id="602" name="Google Shape;602;p56"/>
          <p:cNvSpPr txBox="1"/>
          <p:nvPr/>
        </p:nvSpPr>
        <p:spPr>
          <a:xfrm>
            <a:off x="1000600" y="1309250"/>
            <a:ext cx="2238900" cy="2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600">
                <a:solidFill>
                  <a:schemeClr val="dk2"/>
                </a:solidFill>
                <a:latin typeface="Nunito"/>
                <a:ea typeface="Nunito"/>
                <a:cs typeface="Nunito"/>
                <a:sym typeface="Nunito"/>
              </a:rPr>
              <a:t>1,ROC CURVE</a:t>
            </a:r>
            <a:endParaRPr b="1" sz="1600">
              <a:solidFill>
                <a:schemeClr val="dk2"/>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600">
                <a:latin typeface="Nunito"/>
                <a:ea typeface="Nunito"/>
                <a:cs typeface="Nunito"/>
                <a:sym typeface="Nunito"/>
              </a:rPr>
              <a:t>2.PRECISION-RECALL</a:t>
            </a:r>
            <a:endParaRPr sz="1600">
              <a:latin typeface="Times New Roman"/>
              <a:ea typeface="Times New Roman"/>
              <a:cs typeface="Times New Roman"/>
              <a:sym typeface="Times New Roman"/>
            </a:endParaRPr>
          </a:p>
        </p:txBody>
      </p:sp>
      <p:pic>
        <p:nvPicPr>
          <p:cNvPr id="608" name="Google Shape;608;p57"/>
          <p:cNvPicPr preferRelativeResize="0"/>
          <p:nvPr/>
        </p:nvPicPr>
        <p:blipFill>
          <a:blip r:embed="rId3">
            <a:alphaModFix/>
          </a:blip>
          <a:stretch>
            <a:fillRect/>
          </a:stretch>
        </p:blipFill>
        <p:spPr>
          <a:xfrm>
            <a:off x="1227475" y="1315300"/>
            <a:ext cx="7745926" cy="324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600">
                <a:latin typeface="Nunito"/>
                <a:ea typeface="Nunito"/>
                <a:cs typeface="Nunito"/>
                <a:sym typeface="Nunito"/>
              </a:rPr>
              <a:t>3.CONFUSION MATRIX</a:t>
            </a:r>
            <a:endParaRPr sz="1600">
              <a:latin typeface="Times New Roman"/>
              <a:ea typeface="Times New Roman"/>
              <a:cs typeface="Times New Roman"/>
              <a:sym typeface="Times New Roman"/>
            </a:endParaRPr>
          </a:p>
        </p:txBody>
      </p:sp>
      <p:pic>
        <p:nvPicPr>
          <p:cNvPr id="614" name="Google Shape;614;p58"/>
          <p:cNvPicPr preferRelativeResize="0"/>
          <p:nvPr/>
        </p:nvPicPr>
        <p:blipFill>
          <a:blip r:embed="rId3">
            <a:alphaModFix/>
          </a:blip>
          <a:stretch>
            <a:fillRect/>
          </a:stretch>
        </p:blipFill>
        <p:spPr>
          <a:xfrm>
            <a:off x="1250700" y="1260925"/>
            <a:ext cx="7570451" cy="32408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600">
                <a:latin typeface="Nunito"/>
                <a:ea typeface="Nunito"/>
                <a:cs typeface="Nunito"/>
                <a:sym typeface="Nunito"/>
              </a:rPr>
              <a:t>4. CLASSIFICATION REPORT</a:t>
            </a:r>
            <a:endParaRPr sz="3100">
              <a:latin typeface="Times New Roman"/>
              <a:ea typeface="Times New Roman"/>
              <a:cs typeface="Times New Roman"/>
              <a:sym typeface="Times New Roman"/>
            </a:endParaRPr>
          </a:p>
        </p:txBody>
      </p:sp>
      <p:pic>
        <p:nvPicPr>
          <p:cNvPr id="620" name="Google Shape;620;p59"/>
          <p:cNvPicPr preferRelativeResize="0"/>
          <p:nvPr/>
        </p:nvPicPr>
        <p:blipFill>
          <a:blip r:embed="rId3">
            <a:alphaModFix/>
          </a:blip>
          <a:stretch>
            <a:fillRect/>
          </a:stretch>
        </p:blipFill>
        <p:spPr>
          <a:xfrm>
            <a:off x="1303800" y="1326175"/>
            <a:ext cx="7539101" cy="3240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60"/>
          <p:cNvPicPr preferRelativeResize="0"/>
          <p:nvPr/>
        </p:nvPicPr>
        <p:blipFill>
          <a:blip r:embed="rId3">
            <a:alphaModFix/>
          </a:blip>
          <a:stretch>
            <a:fillRect/>
          </a:stretch>
        </p:blipFill>
        <p:spPr>
          <a:xfrm>
            <a:off x="195900" y="752113"/>
            <a:ext cx="8839200" cy="36392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1"/>
          <p:cNvPicPr preferRelativeResize="0"/>
          <p:nvPr/>
        </p:nvPicPr>
        <p:blipFill>
          <a:blip r:embed="rId3">
            <a:alphaModFix/>
          </a:blip>
          <a:stretch>
            <a:fillRect/>
          </a:stretch>
        </p:blipFill>
        <p:spPr>
          <a:xfrm>
            <a:off x="1219200" y="219325"/>
            <a:ext cx="6478476" cy="485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8"/>
          <p:cNvSpPr txBox="1"/>
          <p:nvPr>
            <p:ph type="title"/>
          </p:nvPr>
        </p:nvSpPr>
        <p:spPr>
          <a:xfrm>
            <a:off x="1303800" y="750825"/>
            <a:ext cx="7030500" cy="999300"/>
          </a:xfrm>
          <a:prstGeom prst="rect">
            <a:avLst/>
          </a:prstGeom>
        </p:spPr>
        <p:txBody>
          <a:bodyPr anchorCtr="0" anchor="t" bIns="91425" lIns="91425" spcFirstLastPara="1" rIns="91425" wrap="square" tIns="91425">
            <a:normAutofit/>
          </a:bodyPr>
          <a:lstStyle/>
          <a:p>
            <a:pPr indent="0" lvl="0" marL="0" rtl="0" algn="l">
              <a:lnSpc>
                <a:spcPct val="86990"/>
              </a:lnSpc>
              <a:spcBef>
                <a:spcPts val="0"/>
              </a:spcBef>
              <a:spcAft>
                <a:spcPts val="0"/>
              </a:spcAft>
              <a:buNone/>
            </a:pPr>
            <a:r>
              <a:rPr lang="en" sz="4000">
                <a:solidFill>
                  <a:srgbClr val="12294E"/>
                </a:solidFill>
                <a:highlight>
                  <a:srgbClr val="ECECEC"/>
                </a:highlight>
                <a:latin typeface="Times New Roman"/>
                <a:ea typeface="Times New Roman"/>
                <a:cs typeface="Times New Roman"/>
                <a:sym typeface="Times New Roman"/>
              </a:rPr>
              <a:t>Types of Tumors</a:t>
            </a:r>
            <a:endParaRPr b="0" sz="4000">
              <a:solidFill>
                <a:srgbClr val="000000"/>
              </a:solidFill>
              <a:highlight>
                <a:srgbClr val="ECECEC"/>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73" name="Google Shape;373;p28"/>
          <p:cNvPicPr preferRelativeResize="0"/>
          <p:nvPr/>
        </p:nvPicPr>
        <p:blipFill>
          <a:blip r:embed="rId3">
            <a:alphaModFix/>
          </a:blip>
          <a:stretch>
            <a:fillRect/>
          </a:stretch>
        </p:blipFill>
        <p:spPr>
          <a:xfrm>
            <a:off x="1303812" y="1643362"/>
            <a:ext cx="6068825" cy="340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txBox="1"/>
          <p:nvPr>
            <p:ph type="title"/>
          </p:nvPr>
        </p:nvSpPr>
        <p:spPr>
          <a:xfrm>
            <a:off x="1303800" y="7508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212121"/>
                </a:solidFill>
                <a:highlight>
                  <a:schemeClr val="lt1"/>
                </a:highlight>
                <a:latin typeface="Times New Roman"/>
                <a:ea typeface="Times New Roman"/>
                <a:cs typeface="Times New Roman"/>
                <a:sym typeface="Times New Roman"/>
              </a:rPr>
              <a:t>Why we need a machine learning based solution?</a:t>
            </a:r>
            <a:endParaRPr b="1" sz="2400">
              <a:solidFill>
                <a:srgbClr val="21212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21212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212121"/>
              </a:solidFill>
              <a:highlight>
                <a:schemeClr val="lt1"/>
              </a:highlight>
              <a:latin typeface="Times New Roman"/>
              <a:ea typeface="Times New Roman"/>
              <a:cs typeface="Times New Roman"/>
              <a:sym typeface="Times New Roman"/>
            </a:endParaRPr>
          </a:p>
        </p:txBody>
      </p:sp>
      <p:sp>
        <p:nvSpPr>
          <p:cNvPr id="379" name="Google Shape;379;p29"/>
          <p:cNvSpPr txBox="1"/>
          <p:nvPr>
            <p:ph idx="1" type="body"/>
          </p:nvPr>
        </p:nvSpPr>
        <p:spPr>
          <a:xfrm>
            <a:off x="1426225" y="1605950"/>
            <a:ext cx="7030500" cy="3264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Improved Accuracy:</a:t>
            </a:r>
            <a:r>
              <a:rPr lang="en" sz="1400">
                <a:solidFill>
                  <a:srgbClr val="000000"/>
                </a:solidFill>
                <a:latin typeface="Times New Roman"/>
                <a:ea typeface="Times New Roman"/>
                <a:cs typeface="Times New Roman"/>
                <a:sym typeface="Times New Roman"/>
              </a:rPr>
              <a:t> Detects patterns in medical data, reducing false positives and negatives.</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Faster Analysis:</a:t>
            </a:r>
            <a:r>
              <a:rPr lang="en" sz="1400">
                <a:solidFill>
                  <a:srgbClr val="000000"/>
                </a:solidFill>
                <a:latin typeface="Times New Roman"/>
                <a:ea typeface="Times New Roman"/>
                <a:cs typeface="Times New Roman"/>
                <a:sym typeface="Times New Roman"/>
              </a:rPr>
              <a:t> Handles large, complex datasets efficiently for quicker results.</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Early Detection:</a:t>
            </a:r>
            <a:r>
              <a:rPr lang="en" sz="1400">
                <a:solidFill>
                  <a:srgbClr val="000000"/>
                </a:solidFill>
                <a:latin typeface="Times New Roman"/>
                <a:ea typeface="Times New Roman"/>
                <a:cs typeface="Times New Roman"/>
                <a:sym typeface="Times New Roman"/>
              </a:rPr>
              <a:t> Identifies subtle signs, enabling timely treatment.</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Personalized Care:</a:t>
            </a:r>
            <a:r>
              <a:rPr lang="en" sz="1400">
                <a:solidFill>
                  <a:srgbClr val="000000"/>
                </a:solidFill>
                <a:latin typeface="Times New Roman"/>
                <a:ea typeface="Times New Roman"/>
                <a:cs typeface="Times New Roman"/>
                <a:sym typeface="Times New Roman"/>
              </a:rPr>
              <a:t> Tailors recommendations based on patient-specific data.</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Scalability:</a:t>
            </a:r>
            <a:r>
              <a:rPr lang="en" sz="1400">
                <a:solidFill>
                  <a:srgbClr val="000000"/>
                </a:solidFill>
                <a:latin typeface="Times New Roman"/>
                <a:ea typeface="Times New Roman"/>
                <a:cs typeface="Times New Roman"/>
                <a:sym typeface="Times New Roman"/>
              </a:rPr>
              <a:t> Deployable in diverse healthcare settings, including remote areas.</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Consistency:</a:t>
            </a:r>
            <a:r>
              <a:rPr lang="en" sz="1400">
                <a:solidFill>
                  <a:srgbClr val="000000"/>
                </a:solidFill>
                <a:latin typeface="Times New Roman"/>
                <a:ea typeface="Times New Roman"/>
                <a:cs typeface="Times New Roman"/>
                <a:sym typeface="Times New Roman"/>
              </a:rPr>
              <a:t> Provides unbiased, fatigue-free analysis compared to manual methods.</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Arial"/>
              <a:buAutoNum type="arabicPeriod"/>
            </a:pPr>
            <a:r>
              <a:rPr b="1" lang="en" sz="1400">
                <a:solidFill>
                  <a:srgbClr val="000000"/>
                </a:solidFill>
                <a:latin typeface="Times New Roman"/>
                <a:ea typeface="Times New Roman"/>
                <a:cs typeface="Times New Roman"/>
                <a:sym typeface="Times New Roman"/>
              </a:rPr>
              <a:t>Continuous Learning:</a:t>
            </a:r>
            <a:r>
              <a:rPr lang="en" sz="1400">
                <a:solidFill>
                  <a:srgbClr val="000000"/>
                </a:solidFill>
                <a:latin typeface="Times New Roman"/>
                <a:ea typeface="Times New Roman"/>
                <a:cs typeface="Times New Roman"/>
                <a:sym typeface="Times New Roman"/>
              </a:rPr>
              <a:t> Improves with new data, staying updated with advancements.</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400">
                <a:solidFill>
                  <a:srgbClr val="000000"/>
                </a:solidFill>
                <a:latin typeface="Times New Roman"/>
                <a:ea typeface="Times New Roman"/>
                <a:cs typeface="Times New Roman"/>
                <a:sym typeface="Times New Roman"/>
              </a:rPr>
              <a:t>Machine learning enhances diagnostic precision, saves time, and improves patient outcomes.</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1435175" y="4021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00">
                <a:solidFill>
                  <a:srgbClr val="212121"/>
                </a:solidFill>
                <a:highlight>
                  <a:schemeClr val="lt1"/>
                </a:highlight>
                <a:latin typeface="Times New Roman"/>
                <a:ea typeface="Times New Roman"/>
                <a:cs typeface="Times New Roman"/>
                <a:sym typeface="Times New Roman"/>
              </a:rPr>
              <a:t>Ensemble techniques &amp; its various types</a:t>
            </a:r>
            <a:endParaRPr b="1" sz="2900">
              <a:solidFill>
                <a:srgbClr val="21212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b="1" sz="3500"/>
          </a:p>
        </p:txBody>
      </p:sp>
      <p:sp>
        <p:nvSpPr>
          <p:cNvPr id="385" name="Google Shape;385;p30"/>
          <p:cNvSpPr txBox="1"/>
          <p:nvPr>
            <p:ph idx="1" type="body"/>
          </p:nvPr>
        </p:nvSpPr>
        <p:spPr>
          <a:xfrm>
            <a:off x="1216200" y="1043100"/>
            <a:ext cx="7030500" cy="25416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Clr>
                <a:srgbClr val="212121"/>
              </a:buClr>
              <a:buSzPts val="1300"/>
              <a:buFont typeface="Times New Roman"/>
              <a:buChar char="●"/>
            </a:pPr>
            <a:r>
              <a:rPr lang="en">
                <a:solidFill>
                  <a:srgbClr val="212121"/>
                </a:solidFill>
                <a:latin typeface="Times New Roman"/>
                <a:ea typeface="Times New Roman"/>
                <a:cs typeface="Times New Roman"/>
                <a:sym typeface="Times New Roman"/>
              </a:rPr>
              <a:t>Ensemble techniques are a set of powerful methods in machine learning that combine predictions from multiple models to improve overall accuracy, robustness, and generalization. Instead of relying on a single model, ensemble methods aggregate the outputs of several models to reach a more accurate and reliable prediction. This approach is particularly beneficial in complex problems where individual models might struggle to provide optimal results.</a:t>
            </a:r>
            <a:endParaRPr>
              <a:solidFill>
                <a:srgbClr val="212121"/>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rPr b="1" lang="en">
                <a:solidFill>
                  <a:srgbClr val="212121"/>
                </a:solidFill>
                <a:latin typeface="Times New Roman"/>
                <a:ea typeface="Times New Roman"/>
                <a:cs typeface="Times New Roman"/>
                <a:sym typeface="Times New Roman"/>
              </a:rPr>
              <a:t>Types:</a:t>
            </a:r>
            <a:endParaRPr b="1">
              <a:solidFill>
                <a:srgbClr val="212121"/>
              </a:solidFill>
              <a:latin typeface="Times New Roman"/>
              <a:ea typeface="Times New Roman"/>
              <a:cs typeface="Times New Roman"/>
              <a:sym typeface="Times New Roman"/>
            </a:endParaRPr>
          </a:p>
          <a:p>
            <a:pPr indent="0" lvl="0" marL="457200" rtl="0" algn="just">
              <a:spcBef>
                <a:spcPts val="1200"/>
              </a:spcBef>
              <a:spcAft>
                <a:spcPts val="0"/>
              </a:spcAft>
              <a:buNone/>
            </a:pPr>
            <a:r>
              <a:rPr lang="en">
                <a:solidFill>
                  <a:srgbClr val="212121"/>
                </a:solidFill>
                <a:latin typeface="Times New Roman"/>
                <a:ea typeface="Times New Roman"/>
                <a:cs typeface="Times New Roman"/>
                <a:sym typeface="Times New Roman"/>
              </a:rPr>
              <a:t>-&gt;</a:t>
            </a:r>
            <a:r>
              <a:rPr b="1" lang="en">
                <a:solidFill>
                  <a:srgbClr val="212121"/>
                </a:solidFill>
                <a:latin typeface="Times New Roman"/>
                <a:ea typeface="Times New Roman"/>
                <a:cs typeface="Times New Roman"/>
                <a:sym typeface="Times New Roman"/>
              </a:rPr>
              <a:t>Bagging</a:t>
            </a:r>
            <a:r>
              <a:rPr lang="en">
                <a:solidFill>
                  <a:srgbClr val="212121"/>
                </a:solidFill>
                <a:latin typeface="Times New Roman"/>
                <a:ea typeface="Times New Roman"/>
                <a:cs typeface="Times New Roman"/>
                <a:sym typeface="Times New Roman"/>
              </a:rPr>
              <a:t>:</a:t>
            </a:r>
            <a:r>
              <a:rPr lang="en">
                <a:latin typeface="Times New Roman"/>
                <a:ea typeface="Times New Roman"/>
                <a:cs typeface="Times New Roman"/>
                <a:sym typeface="Times New Roman"/>
              </a:rPr>
              <a:t>A technique where multiple independent models are trained on random subsets of data with replacement, reducing variance and avoiding overfitting.</a:t>
            </a:r>
            <a:endParaRPr>
              <a:latin typeface="Times New Roman"/>
              <a:ea typeface="Times New Roman"/>
              <a:cs typeface="Times New Roman"/>
              <a:sym typeface="Times New Roman"/>
            </a:endParaRPr>
          </a:p>
          <a:p>
            <a:pPr indent="0" lvl="0" marL="457200" rtl="0" algn="just">
              <a:spcBef>
                <a:spcPts val="1200"/>
              </a:spcBef>
              <a:spcAft>
                <a:spcPts val="0"/>
              </a:spcAft>
              <a:buNone/>
            </a:pPr>
            <a:r>
              <a:rPr lang="en">
                <a:solidFill>
                  <a:srgbClr val="212121"/>
                </a:solidFill>
                <a:latin typeface="Times New Roman"/>
                <a:ea typeface="Times New Roman"/>
                <a:cs typeface="Times New Roman"/>
                <a:sym typeface="Times New Roman"/>
              </a:rPr>
              <a:t>-&gt;</a:t>
            </a:r>
            <a:r>
              <a:rPr b="1" lang="en">
                <a:solidFill>
                  <a:srgbClr val="212121"/>
                </a:solidFill>
                <a:latin typeface="Times New Roman"/>
                <a:ea typeface="Times New Roman"/>
                <a:cs typeface="Times New Roman"/>
                <a:sym typeface="Times New Roman"/>
              </a:rPr>
              <a:t>Boosting</a:t>
            </a:r>
            <a:r>
              <a:rPr lang="en">
                <a:solidFill>
                  <a:srgbClr val="212121"/>
                </a:solidFill>
                <a:latin typeface="Times New Roman"/>
                <a:ea typeface="Times New Roman"/>
                <a:cs typeface="Times New Roman"/>
                <a:sym typeface="Times New Roman"/>
              </a:rPr>
              <a:t>:</a:t>
            </a:r>
            <a:r>
              <a:rPr lang="en">
                <a:latin typeface="Times New Roman"/>
                <a:ea typeface="Times New Roman"/>
                <a:cs typeface="Times New Roman"/>
                <a:sym typeface="Times New Roman"/>
              </a:rPr>
              <a:t>Models are trained sequentially, where each new model attempts to correct errors made by previous ones, focusing more on misclassified data.</a:t>
            </a:r>
            <a:endParaRPr>
              <a:latin typeface="Times New Roman"/>
              <a:ea typeface="Times New Roman"/>
              <a:cs typeface="Times New Roman"/>
              <a:sym typeface="Times New Roman"/>
            </a:endParaRPr>
          </a:p>
          <a:p>
            <a:pPr indent="0" lvl="0" marL="457200" rtl="0" algn="just">
              <a:spcBef>
                <a:spcPts val="1200"/>
              </a:spcBef>
              <a:spcAft>
                <a:spcPts val="0"/>
              </a:spcAft>
              <a:buNone/>
            </a:pPr>
            <a:r>
              <a:rPr lang="en">
                <a:solidFill>
                  <a:srgbClr val="212121"/>
                </a:solidFill>
                <a:latin typeface="Times New Roman"/>
                <a:ea typeface="Times New Roman"/>
                <a:cs typeface="Times New Roman"/>
                <a:sym typeface="Times New Roman"/>
              </a:rPr>
              <a:t>-&gt;</a:t>
            </a:r>
            <a:r>
              <a:rPr b="1" lang="en">
                <a:solidFill>
                  <a:srgbClr val="212121"/>
                </a:solidFill>
                <a:latin typeface="Times New Roman"/>
                <a:ea typeface="Times New Roman"/>
                <a:cs typeface="Times New Roman"/>
                <a:sym typeface="Times New Roman"/>
              </a:rPr>
              <a:t>Stacking</a:t>
            </a:r>
            <a:r>
              <a:rPr lang="en">
                <a:solidFill>
                  <a:srgbClr val="212121"/>
                </a:solidFill>
                <a:latin typeface="Times New Roman"/>
                <a:ea typeface="Times New Roman"/>
                <a:cs typeface="Times New Roman"/>
                <a:sym typeface="Times New Roman"/>
              </a:rPr>
              <a:t>:Combines the predictions of multiple models (base learners) using a meta-model to achieve better generalization.</a:t>
            </a:r>
            <a:endParaRPr>
              <a:solidFill>
                <a:srgbClr val="212121"/>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a:solidFill>
                <a:srgbClr val="212121"/>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31"/>
          <p:cNvPicPr preferRelativeResize="0"/>
          <p:nvPr/>
        </p:nvPicPr>
        <p:blipFill>
          <a:blip r:embed="rId3">
            <a:alphaModFix/>
          </a:blip>
          <a:stretch>
            <a:fillRect/>
          </a:stretch>
        </p:blipFill>
        <p:spPr>
          <a:xfrm>
            <a:off x="576500" y="340264"/>
            <a:ext cx="7853174" cy="44174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2"/>
          <p:cNvSpPr txBox="1"/>
          <p:nvPr>
            <p:ph type="title"/>
          </p:nvPr>
        </p:nvSpPr>
        <p:spPr>
          <a:xfrm>
            <a:off x="1303800" y="7508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b="1" lang="en" sz="2280">
                <a:solidFill>
                  <a:srgbClr val="212121"/>
                </a:solidFill>
                <a:highlight>
                  <a:schemeClr val="lt1"/>
                </a:highlight>
                <a:latin typeface="Times New Roman"/>
                <a:ea typeface="Times New Roman"/>
                <a:cs typeface="Times New Roman"/>
                <a:sym typeface="Times New Roman"/>
              </a:rPr>
              <a:t>Why AdaBoost? A Smart Choice for Breast Cancer Diagnosis</a:t>
            </a:r>
            <a:endParaRPr b="1" sz="2280">
              <a:highlight>
                <a:schemeClr val="lt1"/>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1290">
              <a:latin typeface="Times New Roman"/>
              <a:ea typeface="Times New Roman"/>
              <a:cs typeface="Times New Roman"/>
              <a:sym typeface="Times New Roman"/>
            </a:endParaRPr>
          </a:p>
        </p:txBody>
      </p:sp>
      <p:sp>
        <p:nvSpPr>
          <p:cNvPr id="396" name="Google Shape;396;p32"/>
          <p:cNvSpPr txBox="1"/>
          <p:nvPr>
            <p:ph idx="1" type="body"/>
          </p:nvPr>
        </p:nvSpPr>
        <p:spPr>
          <a:xfrm>
            <a:off x="1303800" y="1832950"/>
            <a:ext cx="7030500" cy="2541600"/>
          </a:xfrm>
          <a:prstGeom prst="rect">
            <a:avLst/>
          </a:prstGeom>
        </p:spPr>
        <p:txBody>
          <a:bodyPr anchorCtr="0" anchor="t" bIns="91425" lIns="91425" spcFirstLastPara="1" rIns="91425" wrap="square" tIns="91425">
            <a:noAutofit/>
          </a:bodyPr>
          <a:lstStyle/>
          <a:p>
            <a:pPr indent="-316547" lvl="0" marL="457200" rtl="0" algn="l">
              <a:lnSpc>
                <a:spcPct val="130000"/>
              </a:lnSpc>
              <a:spcBef>
                <a:spcPts val="0"/>
              </a:spcBef>
              <a:spcAft>
                <a:spcPts val="0"/>
              </a:spcAft>
              <a:buClr>
                <a:srgbClr val="212121"/>
              </a:buClr>
              <a:buSzPts val="1385"/>
              <a:buFont typeface="Times New Roman"/>
              <a:buChar char="●"/>
            </a:pPr>
            <a:r>
              <a:rPr lang="en" sz="1385">
                <a:solidFill>
                  <a:srgbClr val="212121"/>
                </a:solidFill>
                <a:latin typeface="Times New Roman"/>
                <a:ea typeface="Times New Roman"/>
                <a:cs typeface="Times New Roman"/>
                <a:sym typeface="Times New Roman"/>
              </a:rPr>
              <a:t>AdaBoost is a “Boosting” ensemble technique that combines weak classifiers to form a strong classifier.</a:t>
            </a:r>
            <a:br>
              <a:rPr lang="en" sz="1385">
                <a:solidFill>
                  <a:srgbClr val="212121"/>
                </a:solidFill>
                <a:latin typeface="Times New Roman"/>
                <a:ea typeface="Times New Roman"/>
                <a:cs typeface="Times New Roman"/>
                <a:sym typeface="Times New Roman"/>
              </a:rPr>
            </a:br>
            <a:endParaRPr sz="1385">
              <a:solidFill>
                <a:srgbClr val="212121"/>
              </a:solidFill>
              <a:latin typeface="Times New Roman"/>
              <a:ea typeface="Times New Roman"/>
              <a:cs typeface="Times New Roman"/>
              <a:sym typeface="Times New Roman"/>
            </a:endParaRPr>
          </a:p>
          <a:p>
            <a:pPr indent="-316547" lvl="0" marL="457200" rtl="0" algn="l">
              <a:lnSpc>
                <a:spcPct val="130000"/>
              </a:lnSpc>
              <a:spcBef>
                <a:spcPts val="0"/>
              </a:spcBef>
              <a:spcAft>
                <a:spcPts val="0"/>
              </a:spcAft>
              <a:buClr>
                <a:srgbClr val="212121"/>
              </a:buClr>
              <a:buSzPts val="1385"/>
              <a:buFont typeface="Times New Roman"/>
              <a:buChar char="●"/>
            </a:pPr>
            <a:r>
              <a:rPr lang="en" sz="1385">
                <a:solidFill>
                  <a:srgbClr val="212121"/>
                </a:solidFill>
                <a:latin typeface="Times New Roman"/>
                <a:ea typeface="Times New Roman"/>
                <a:cs typeface="Times New Roman"/>
                <a:sym typeface="Times New Roman"/>
              </a:rPr>
              <a:t>AdaBoost builds models by adjusting the weight of each data point so that more focus is given to the samples misclassified by previous models</a:t>
            </a:r>
            <a:endParaRPr sz="1385">
              <a:solidFill>
                <a:srgbClr val="212121"/>
              </a:solidFill>
              <a:latin typeface="Times New Roman"/>
              <a:ea typeface="Times New Roman"/>
              <a:cs typeface="Times New Roman"/>
              <a:sym typeface="Times New Roman"/>
            </a:endParaRPr>
          </a:p>
          <a:p>
            <a:pPr indent="0" lvl="0" marL="457200" rtl="0" algn="l">
              <a:lnSpc>
                <a:spcPct val="80000"/>
              </a:lnSpc>
              <a:spcBef>
                <a:spcPts val="1200"/>
              </a:spcBef>
              <a:spcAft>
                <a:spcPts val="0"/>
              </a:spcAft>
              <a:buSzPts val="852"/>
              <a:buNone/>
            </a:pPr>
            <a:r>
              <a:rPr lang="en" sz="1385">
                <a:solidFill>
                  <a:srgbClr val="212121"/>
                </a:solidFill>
                <a:latin typeface="Times New Roman"/>
                <a:ea typeface="Times New Roman"/>
                <a:cs typeface="Times New Roman"/>
                <a:sym typeface="Times New Roman"/>
              </a:rPr>
              <a:t>-&gt; Focus on Misclassified Samples</a:t>
            </a:r>
            <a:br>
              <a:rPr lang="en" sz="1385">
                <a:solidFill>
                  <a:srgbClr val="212121"/>
                </a:solidFill>
                <a:latin typeface="Times New Roman"/>
                <a:ea typeface="Times New Roman"/>
                <a:cs typeface="Times New Roman"/>
                <a:sym typeface="Times New Roman"/>
              </a:rPr>
            </a:br>
            <a:br>
              <a:rPr lang="en" sz="1385">
                <a:solidFill>
                  <a:srgbClr val="212121"/>
                </a:solidFill>
                <a:latin typeface="Times New Roman"/>
                <a:ea typeface="Times New Roman"/>
                <a:cs typeface="Times New Roman"/>
                <a:sym typeface="Times New Roman"/>
              </a:rPr>
            </a:br>
            <a:r>
              <a:rPr lang="en" sz="1385">
                <a:solidFill>
                  <a:srgbClr val="212121"/>
                </a:solidFill>
                <a:latin typeface="Times New Roman"/>
                <a:ea typeface="Times New Roman"/>
                <a:cs typeface="Times New Roman"/>
                <a:sym typeface="Times New Roman"/>
              </a:rPr>
              <a:t>-&gt; High Accuracy and Interpretability</a:t>
            </a:r>
            <a:endParaRPr sz="1385">
              <a:solidFill>
                <a:srgbClr val="212121"/>
              </a:solidFill>
              <a:latin typeface="Times New Roman"/>
              <a:ea typeface="Times New Roman"/>
              <a:cs typeface="Times New Roman"/>
              <a:sym typeface="Times New Roman"/>
            </a:endParaRPr>
          </a:p>
          <a:p>
            <a:pPr indent="0" lvl="0" marL="0" rtl="0" algn="l">
              <a:lnSpc>
                <a:spcPct val="130000"/>
              </a:lnSpc>
              <a:spcBef>
                <a:spcPts val="1200"/>
              </a:spcBef>
              <a:spcAft>
                <a:spcPts val="0"/>
              </a:spcAft>
              <a:buSzPts val="852"/>
              <a:buNone/>
            </a:pPr>
            <a:r>
              <a:rPr lang="en" sz="1385">
                <a:solidFill>
                  <a:srgbClr val="212121"/>
                </a:solidFill>
                <a:latin typeface="Times New Roman"/>
                <a:ea typeface="Times New Roman"/>
                <a:cs typeface="Times New Roman"/>
                <a:sym typeface="Times New Roman"/>
              </a:rPr>
              <a:t>	-&gt; Efficiency with Less Overfitting</a:t>
            </a:r>
            <a:endParaRPr sz="1385">
              <a:solidFill>
                <a:srgbClr val="21212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852"/>
              <a:buNone/>
            </a:pPr>
            <a:r>
              <a:t/>
            </a:r>
            <a:endParaRPr sz="1307">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txBox="1"/>
          <p:nvPr>
            <p:ph type="title"/>
          </p:nvPr>
        </p:nvSpPr>
        <p:spPr>
          <a:xfrm>
            <a:off x="1312250" y="8862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lang="en" sz="1960">
                <a:solidFill>
                  <a:srgbClr val="000000"/>
                </a:solidFill>
                <a:latin typeface="Times New Roman"/>
                <a:ea typeface="Times New Roman"/>
                <a:cs typeface="Times New Roman"/>
                <a:sym typeface="Times New Roman"/>
              </a:rPr>
              <a:t>Exploratory Data Analysis (EDA)</a:t>
            </a:r>
            <a:endParaRPr sz="196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2620"/>
          </a:p>
        </p:txBody>
      </p:sp>
      <p:sp>
        <p:nvSpPr>
          <p:cNvPr id="402" name="Google Shape;402;p33"/>
          <p:cNvSpPr txBox="1"/>
          <p:nvPr/>
        </p:nvSpPr>
        <p:spPr>
          <a:xfrm>
            <a:off x="1358600" y="1610625"/>
            <a:ext cx="6937800" cy="28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latin typeface="Times New Roman"/>
                <a:ea typeface="Times New Roman"/>
                <a:cs typeface="Times New Roman"/>
                <a:sym typeface="Times New Roman"/>
              </a:rPr>
              <a:t>Exploratory Data Analysis (EDA) is the process of analyzing and visualizing a dataset to summarize its main characteristics, often using statistical and graphical techniques. </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500">
                <a:latin typeface="Times New Roman"/>
                <a:ea typeface="Times New Roman"/>
                <a:cs typeface="Times New Roman"/>
                <a:sym typeface="Times New Roman"/>
              </a:rPr>
              <a:t>The goal of EDA is to uncover patterns, identify anomalies, test hypotheses, and check assumptions before applying machine learning models. </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500">
                <a:latin typeface="Times New Roman"/>
                <a:ea typeface="Times New Roman"/>
                <a:cs typeface="Times New Roman"/>
                <a:sym typeface="Times New Roman"/>
              </a:rPr>
              <a:t>It helps to better understand the data, clean it, and prepare it for further analysis or modeling. </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500">
                <a:latin typeface="Times New Roman"/>
                <a:ea typeface="Times New Roman"/>
                <a:cs typeface="Times New Roman"/>
                <a:sym typeface="Times New Roman"/>
              </a:rPr>
              <a:t>Common EDA tasks include examining distributions, relationships between variables, missing values, and outliers using tools like histograms, scatter plots, box plots, and correlation matrices</a:t>
            </a:r>
            <a:r>
              <a:rPr b="1" lang="en" sz="1700">
                <a:latin typeface="Times New Roman"/>
                <a:ea typeface="Times New Roman"/>
                <a:cs typeface="Times New Roman"/>
                <a:sym typeface="Times New Roman"/>
              </a:rPr>
              <a:t>.</a:t>
            </a:r>
            <a:endParaRPr b="1" sz="1700">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